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3"/>
  </p:notesMasterIdLst>
  <p:sldIdLst>
    <p:sldId id="256" r:id="rId2"/>
    <p:sldId id="304" r:id="rId3"/>
    <p:sldId id="277" r:id="rId4"/>
    <p:sldId id="276" r:id="rId5"/>
    <p:sldId id="271" r:id="rId6"/>
    <p:sldId id="265" r:id="rId7"/>
    <p:sldId id="259" r:id="rId8"/>
    <p:sldId id="266" r:id="rId9"/>
    <p:sldId id="262" r:id="rId10"/>
    <p:sldId id="263" r:id="rId11"/>
    <p:sldId id="264" r:id="rId12"/>
    <p:sldId id="267" r:id="rId13"/>
    <p:sldId id="278" r:id="rId14"/>
    <p:sldId id="305" r:id="rId15"/>
    <p:sldId id="279" r:id="rId16"/>
    <p:sldId id="284" r:id="rId17"/>
    <p:sldId id="306" r:id="rId18"/>
    <p:sldId id="316" r:id="rId19"/>
    <p:sldId id="300" r:id="rId20"/>
    <p:sldId id="312" r:id="rId21"/>
    <p:sldId id="318" r:id="rId22"/>
    <p:sldId id="320" r:id="rId23"/>
    <p:sldId id="317" r:id="rId24"/>
    <p:sldId id="311" r:id="rId25"/>
    <p:sldId id="313" r:id="rId26"/>
    <p:sldId id="299" r:id="rId27"/>
    <p:sldId id="289" r:id="rId28"/>
    <p:sldId id="294" r:id="rId29"/>
    <p:sldId id="295" r:id="rId30"/>
    <p:sldId id="319" r:id="rId31"/>
    <p:sldId id="29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2381"/>
  </p:normalViewPr>
  <p:slideViewPr>
    <p:cSldViewPr snapToGrid="0" snapToObjects="1">
      <p:cViewPr varScale="1">
        <p:scale>
          <a:sx n="77" d="100"/>
          <a:sy n="77" d="100"/>
        </p:scale>
        <p:origin x="14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7CA389-28A0-EB49-8D9B-1EFEDE631474}" type="datetimeFigureOut">
              <a:rPr lang="en-US" smtClean="0"/>
              <a:t>8/26/19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E115E-ABC1-0140-8ED1-96F8F1A73D9C}" type="slidenum">
              <a:rPr lang="en-US" smtClean="0"/>
              <a:t>‹#›</a:t>
            </a:fld>
            <a:endParaRPr lang="en-US"/>
          </a:p>
        </p:txBody>
      </p:sp>
    </p:spTree>
    <p:extLst>
      <p:ext uri="{BB962C8B-B14F-4D97-AF65-F5344CB8AC3E}">
        <p14:creationId xmlns:p14="http://schemas.microsoft.com/office/powerpoint/2010/main" val="2831849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lexalytics.com/lexablog/text-analytics-functions-explained"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lexalytics.com/technology/featur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Laurie Miles [1], she mentioned, “About 75% of data is unstructured, coming from sources such as text, voice and video.”</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Especially in clinical field, it is very important to extract as much information as possible to improve the quality of clinical procedures.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3</a:t>
            </a:fld>
            <a:endParaRPr lang="en-US"/>
          </a:p>
        </p:txBody>
      </p:sp>
    </p:spTree>
    <p:extLst>
      <p:ext uri="{BB962C8B-B14F-4D97-AF65-F5344CB8AC3E}">
        <p14:creationId xmlns:p14="http://schemas.microsoft.com/office/powerpoint/2010/main" val="2053099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experiment, I used 20 deidentified pathology reports because the actual data are referring to the real patients’ information which are confidential.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14</a:t>
            </a:fld>
            <a:endParaRPr lang="en-US"/>
          </a:p>
        </p:txBody>
      </p:sp>
    </p:spTree>
    <p:extLst>
      <p:ext uri="{BB962C8B-B14F-4D97-AF65-F5344CB8AC3E}">
        <p14:creationId xmlns:p14="http://schemas.microsoft.com/office/powerpoint/2010/main" val="958382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Based on the Part-of-Speech, the cardinal quantity and gender information in the first sample are extracted.</a:t>
            </a:r>
            <a:r>
              <a:rPr lang="en-US" dirty="0">
                <a:effectLst/>
              </a:rPr>
              <a:t>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16</a:t>
            </a:fld>
            <a:endParaRPr lang="en-US"/>
          </a:p>
        </p:txBody>
      </p:sp>
    </p:spTree>
    <p:extLst>
      <p:ext uri="{BB962C8B-B14F-4D97-AF65-F5344CB8AC3E}">
        <p14:creationId xmlns:p14="http://schemas.microsoft.com/office/powerpoint/2010/main" val="1005342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practice, for example, I tested a sample of final diagnosis from an unidentified pathology report. I calculate the matching rates in algorithm and visualize it in Python. The blue line represents the UMLS lexicon-based hyperplane, the orange dashed line represents the plus support vector and lastly, the green dashed line represents the minus support vector. Counting the words whose points are above the plus support vector and extracting them, they are expected to represent the Final diagnosis of a certain body part and procedure.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18</a:t>
            </a:fld>
            <a:endParaRPr lang="en-US"/>
          </a:p>
        </p:txBody>
      </p:sp>
    </p:spTree>
    <p:extLst>
      <p:ext uri="{BB962C8B-B14F-4D97-AF65-F5344CB8AC3E}">
        <p14:creationId xmlns:p14="http://schemas.microsoft.com/office/powerpoint/2010/main" val="1336147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Support vector machine (SVM) is one of machine learning algorithms that analyzes data used for classification. In the figure, the x-axis refers to A to Z in alphabetical order and y-axis refers to the matching rate in range of 0 to 1. Hyperplane is drawn as an optimal output of given UMLS processed in algorithm to categorize new samples. The support vectors are generated at the closest points from hyperplane on each plus and minus sides which refer to word include and not include in final output. </a:t>
            </a:r>
          </a:p>
          <a:p>
            <a:r>
              <a:rPr lang="en-US" sz="1200" kern="1200" dirty="0">
                <a:solidFill>
                  <a:schemeClr val="tx1"/>
                </a:solidFill>
                <a:effectLst/>
                <a:latin typeface="+mn-lt"/>
                <a:ea typeface="+mn-ea"/>
                <a:cs typeface="+mn-cs"/>
              </a:rPr>
              <a:t>The general process to calculate the matching rate is that when a sample word comes into the protocol, it is normalized and lemmatized, then compared to the word in hyperplane which is referred from UMLS lexicon. when a stemmed word has shorter letter length, the algorithm automatically generates random alphabets to fit the size. When counting the identical letters between the strings, it calculates the matching rate which is 87.5% in the example.</a:t>
            </a:r>
          </a:p>
          <a:p>
            <a:r>
              <a:rPr lang="en-US" sz="1200" kern="1200" dirty="0">
                <a:solidFill>
                  <a:schemeClr val="tx1"/>
                </a:solidFill>
                <a:effectLst/>
                <a:latin typeface="+mn-lt"/>
                <a:ea typeface="+mn-ea"/>
                <a:cs typeface="+mn-cs"/>
              </a:rPr>
              <a:t>Ideally, the distance from hyperplane to the plus support vectors are minimized and the distance from hyperplane to the minus support vector is maximized to clarify the certain classification between includers and excluders. </a:t>
            </a:r>
          </a:p>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19</a:t>
            </a:fld>
            <a:endParaRPr lang="en-US"/>
          </a:p>
        </p:txBody>
      </p:sp>
    </p:spTree>
    <p:extLst>
      <p:ext uri="{BB962C8B-B14F-4D97-AF65-F5344CB8AC3E}">
        <p14:creationId xmlns:p14="http://schemas.microsoft.com/office/powerpoint/2010/main" val="87780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practice, for example, I tested a sample of final diagnosis from an unidentified pathology report. I calculate the matching rates in algorithm and visualize it in Python. The blue line represents the UMLS lexicon-based hyperplane, the orange dashed line represents the plus support vector and lastly, the green dashed line represents the minus support vector. Counting the words whose points are above the plus support vector and extracting them, they are expected to represent the Final diagnosis of a certain body part and procedure.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20</a:t>
            </a:fld>
            <a:endParaRPr lang="en-US"/>
          </a:p>
        </p:txBody>
      </p:sp>
    </p:spTree>
    <p:extLst>
      <p:ext uri="{BB962C8B-B14F-4D97-AF65-F5344CB8AC3E}">
        <p14:creationId xmlns:p14="http://schemas.microsoft.com/office/powerpoint/2010/main" val="333230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practice, for example, I tested a sample of final diagnosis from an unidentified pathology report. I calculate the matching rates in algorithm and visualize it in Python. The blue line represents the UMLS lexicon-based hyperplane, the orange dashed line represents the plus support vector and lastly, the green dashed line represents the minus support vector. Counting the words whose points are above the plus support vector and extracting them, they are expected to represent the Final diagnosis of a certain body part and procedure.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21</a:t>
            </a:fld>
            <a:endParaRPr lang="en-US"/>
          </a:p>
        </p:txBody>
      </p:sp>
    </p:spTree>
    <p:extLst>
      <p:ext uri="{BB962C8B-B14F-4D97-AF65-F5344CB8AC3E}">
        <p14:creationId xmlns:p14="http://schemas.microsoft.com/office/powerpoint/2010/main" val="245805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E115E-ABC1-0140-8ED1-96F8F1A73D9C}" type="slidenum">
              <a:rPr lang="en-US" smtClean="0"/>
              <a:t>23</a:t>
            </a:fld>
            <a:endParaRPr lang="en-US"/>
          </a:p>
        </p:txBody>
      </p:sp>
    </p:spTree>
    <p:extLst>
      <p:ext uri="{BB962C8B-B14F-4D97-AF65-F5344CB8AC3E}">
        <p14:creationId xmlns:p14="http://schemas.microsoft.com/office/powerpoint/2010/main" val="412954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Therefore, in the final result, it keeps the only words processed in the previous slide.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24</a:t>
            </a:fld>
            <a:endParaRPr lang="en-US"/>
          </a:p>
        </p:txBody>
      </p:sp>
    </p:spTree>
    <p:extLst>
      <p:ext uri="{BB962C8B-B14F-4D97-AF65-F5344CB8AC3E}">
        <p14:creationId xmlns:p14="http://schemas.microsoft.com/office/powerpoint/2010/main" val="1620665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entire protocol, it is designed following the decision tree. Each Red underlined represent the decisions. In the tree, the SVM is applied to figure out the diagnosis description. </a:t>
            </a:r>
          </a:p>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26</a:t>
            </a:fld>
            <a:endParaRPr lang="en-US"/>
          </a:p>
        </p:txBody>
      </p:sp>
    </p:spTree>
    <p:extLst>
      <p:ext uri="{BB962C8B-B14F-4D97-AF65-F5344CB8AC3E}">
        <p14:creationId xmlns:p14="http://schemas.microsoft.com/office/powerpoint/2010/main" val="3417037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here is the outcome of processing 20 deidentified pathology report in the protocol. </a:t>
            </a:r>
          </a:p>
          <a:p>
            <a:r>
              <a:rPr lang="en-US" sz="1200" kern="1200" dirty="0">
                <a:solidFill>
                  <a:schemeClr val="tx1"/>
                </a:solidFill>
                <a:effectLst/>
                <a:latin typeface="+mn-lt"/>
                <a:ea typeface="+mn-ea"/>
                <a:cs typeface="+mn-cs"/>
              </a:rPr>
              <a:t>The information extracted are patient’s name, Medical record number, age, body part, procedure, diagnosis description, grade of diagnosis, procedure date, and report note ID. </a:t>
            </a:r>
          </a:p>
          <a:p>
            <a:endParaRPr lang="en-US" dirty="0"/>
          </a:p>
        </p:txBody>
      </p:sp>
      <p:sp>
        <p:nvSpPr>
          <p:cNvPr id="4" name="Slide Number Placeholder 3"/>
          <p:cNvSpPr>
            <a:spLocks noGrp="1"/>
          </p:cNvSpPr>
          <p:nvPr>
            <p:ph type="sldNum" sz="quarter" idx="5"/>
          </p:nvPr>
        </p:nvSpPr>
        <p:spPr/>
        <p:txBody>
          <a:bodyPr/>
          <a:lstStyle/>
          <a:p>
            <a:fld id="{BD7E115E-ABC1-0140-8ED1-96F8F1A73D9C}" type="slidenum">
              <a:rPr lang="en-US" smtClean="0"/>
              <a:t>27</a:t>
            </a:fld>
            <a:endParaRPr lang="en-US"/>
          </a:p>
        </p:txBody>
      </p:sp>
    </p:spTree>
    <p:extLst>
      <p:ext uri="{BB962C8B-B14F-4D97-AF65-F5344CB8AC3E}">
        <p14:creationId xmlns:p14="http://schemas.microsoft.com/office/powerpoint/2010/main" val="384110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Usually refers to samples.</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6</a:t>
            </a:fld>
            <a:endParaRPr lang="en-US"/>
          </a:p>
        </p:txBody>
      </p:sp>
    </p:spTree>
    <p:extLst>
      <p:ext uri="{BB962C8B-B14F-4D97-AF65-F5344CB8AC3E}">
        <p14:creationId xmlns:p14="http://schemas.microsoft.com/office/powerpoint/2010/main" val="1893617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After testing for 20 different Pathology reports within Python, the information are successfully extracted.</a:t>
            </a:r>
          </a:p>
          <a:p>
            <a:r>
              <a:rPr lang="en-US" sz="1200" dirty="0">
                <a:latin typeface="Tahoma" panose="020B0604030504040204" pitchFamily="34" charset="0"/>
                <a:ea typeface="Tahoma" panose="020B0604030504040204" pitchFamily="34" charset="0"/>
                <a:cs typeface="Tahoma" panose="020B0604030504040204" pitchFamily="34" charset="0"/>
              </a:rPr>
              <a:t>However, because the diagnosis sample dictionary which mainly work to extract diagnosis information</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is trained based on the new diagnosis appeared in samples, it still challenges to extract accurate and concise</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terms. </a:t>
            </a:r>
          </a:p>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28</a:t>
            </a:fld>
            <a:endParaRPr lang="en-US"/>
          </a:p>
        </p:txBody>
      </p:sp>
    </p:spTree>
    <p:extLst>
      <p:ext uri="{BB962C8B-B14F-4D97-AF65-F5344CB8AC3E}">
        <p14:creationId xmlns:p14="http://schemas.microsoft.com/office/powerpoint/2010/main" val="14424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the Research internship program, it was truly good chance to improve myself. It was good opportunity to explore whole new and advanced field of my future career and to practice my knowledges from education. This program made me challenge to the advanced education and I will not miss this after graduation. </a:t>
            </a:r>
          </a:p>
        </p:txBody>
      </p:sp>
      <p:sp>
        <p:nvSpPr>
          <p:cNvPr id="4" name="Slide Number Placeholder 3"/>
          <p:cNvSpPr>
            <a:spLocks noGrp="1"/>
          </p:cNvSpPr>
          <p:nvPr>
            <p:ph type="sldNum" sz="quarter" idx="5"/>
          </p:nvPr>
        </p:nvSpPr>
        <p:spPr/>
        <p:txBody>
          <a:bodyPr/>
          <a:lstStyle/>
          <a:p>
            <a:fld id="{0575259B-A39E-D545-BE27-4FD0269EA23B}" type="slidenum">
              <a:rPr lang="en-US" smtClean="0"/>
              <a:t>29</a:t>
            </a:fld>
            <a:endParaRPr lang="en-US"/>
          </a:p>
        </p:txBody>
      </p:sp>
    </p:spTree>
    <p:extLst>
      <p:ext uri="{BB962C8B-B14F-4D97-AF65-F5344CB8AC3E}">
        <p14:creationId xmlns:p14="http://schemas.microsoft.com/office/powerpoint/2010/main" val="2256960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31</a:t>
            </a:fld>
            <a:endParaRPr lang="en-US"/>
          </a:p>
        </p:txBody>
      </p:sp>
    </p:spTree>
    <p:extLst>
      <p:ext uri="{BB962C8B-B14F-4D97-AF65-F5344CB8AC3E}">
        <p14:creationId xmlns:p14="http://schemas.microsoft.com/office/powerpoint/2010/main" val="1885709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Idea : To process word recognition, splitting longer strings of text into smaller pieces, or tokens is needed</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7</a:t>
            </a:fld>
            <a:endParaRPr lang="en-US"/>
          </a:p>
        </p:txBody>
      </p:sp>
    </p:spTree>
    <p:extLst>
      <p:ext uri="{BB962C8B-B14F-4D97-AF65-F5344CB8AC3E}">
        <p14:creationId xmlns:p14="http://schemas.microsoft.com/office/powerpoint/2010/main" val="394927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Stop words are those words which are filtered out before further processing of text, since these words contribute little to overall meaning, given that they are generally the most common words in a language. For instance, "the," "and," and "a,”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8</a:t>
            </a:fld>
            <a:endParaRPr lang="en-US"/>
          </a:p>
        </p:txBody>
      </p:sp>
    </p:spTree>
    <p:extLst>
      <p:ext uri="{BB962C8B-B14F-4D97-AF65-F5344CB8AC3E}">
        <p14:creationId xmlns:p14="http://schemas.microsoft.com/office/powerpoint/2010/main" val="410535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further processing, text needs to be normalized. Normalization generally refers to a series of related tasks meant to put all text on a level playing field: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converting all text to the same case (upper or lower), </a:t>
            </a:r>
          </a:p>
          <a:p>
            <a:r>
              <a:rPr lang="en-US" sz="1200" b="0" i="0" kern="1200" dirty="0">
                <a:solidFill>
                  <a:schemeClr val="tx1"/>
                </a:solidFill>
                <a:effectLst/>
                <a:latin typeface="+mn-lt"/>
                <a:ea typeface="+mn-ea"/>
                <a:cs typeface="+mn-cs"/>
              </a:rPr>
              <a:t>removing punctuation, </a:t>
            </a:r>
          </a:p>
          <a:p>
            <a:r>
              <a:rPr lang="en-US" sz="1200" b="0" i="0" kern="1200" dirty="0">
                <a:solidFill>
                  <a:schemeClr val="tx1"/>
                </a:solidFill>
                <a:effectLst/>
                <a:latin typeface="+mn-lt"/>
                <a:ea typeface="+mn-ea"/>
                <a:cs typeface="+mn-cs"/>
              </a:rPr>
              <a:t>expanding contractions, </a:t>
            </a:r>
          </a:p>
          <a:p>
            <a:r>
              <a:rPr lang="en-US" sz="1200" b="0" i="0" kern="1200" dirty="0">
                <a:solidFill>
                  <a:schemeClr val="tx1"/>
                </a:solidFill>
                <a:effectLst/>
                <a:latin typeface="+mn-lt"/>
                <a:ea typeface="+mn-ea"/>
                <a:cs typeface="+mn-cs"/>
              </a:rPr>
              <a:t>converting numbers to their word equivalents,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Normalization puts all words on equal footing, and allows processing to proceed uniformly</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9</a:t>
            </a:fld>
            <a:endParaRPr lang="en-US"/>
          </a:p>
        </p:txBody>
      </p:sp>
    </p:spTree>
    <p:extLst>
      <p:ext uri="{BB962C8B-B14F-4D97-AF65-F5344CB8AC3E}">
        <p14:creationId xmlns:p14="http://schemas.microsoft.com/office/powerpoint/2010/main" val="3911223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Stemming is the process of eliminating affixes (suffixed, prefixes, infixes, circumfixes) from a word in order to obtain a word stem.</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10</a:t>
            </a:fld>
            <a:endParaRPr lang="en-US"/>
          </a:p>
        </p:txBody>
      </p:sp>
    </p:spTree>
    <p:extLst>
      <p:ext uri="{BB962C8B-B14F-4D97-AF65-F5344CB8AC3E}">
        <p14:creationId xmlns:p14="http://schemas.microsoft.com/office/powerpoint/2010/main" val="2027930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11</a:t>
            </a:fld>
            <a:endParaRPr lang="en-US"/>
          </a:p>
        </p:txBody>
      </p:sp>
    </p:spTree>
    <p:extLst>
      <p:ext uri="{BB962C8B-B14F-4D97-AF65-F5344CB8AC3E}">
        <p14:creationId xmlns:p14="http://schemas.microsoft.com/office/powerpoint/2010/main" val="414380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POS tagging consists of assigning a category tag to the tokenized parts of a sentence.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most popular POS tagging would be identifying words as nouns, verbs, adjectives, etc.</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12</a:t>
            </a:fld>
            <a:endParaRPr lang="en-US"/>
          </a:p>
        </p:txBody>
      </p:sp>
    </p:spTree>
    <p:extLst>
      <p:ext uri="{BB962C8B-B14F-4D97-AF65-F5344CB8AC3E}">
        <p14:creationId xmlns:p14="http://schemas.microsoft.com/office/powerpoint/2010/main" val="985422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role of machine learning and AI in natural language processing (NLP) and text analytics is to improve, accelerate and automate the underlying </a:t>
            </a:r>
            <a:r>
              <a:rPr lang="en-US" sz="1200" b="0" i="0" u="none" strike="noStrike" kern="1200" dirty="0">
                <a:solidFill>
                  <a:schemeClr val="tx1"/>
                </a:solidFill>
                <a:effectLst/>
                <a:latin typeface="+mn-lt"/>
                <a:ea typeface="+mn-ea"/>
                <a:cs typeface="+mn-cs"/>
                <a:hlinkClick r:id="rId3"/>
              </a:rPr>
              <a:t>text analytics functions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NLP features</a:t>
            </a:r>
            <a:r>
              <a:rPr lang="en-US" sz="1200" b="0" i="0" kern="1200" dirty="0">
                <a:solidFill>
                  <a:schemeClr val="tx1"/>
                </a:solidFill>
                <a:effectLst/>
                <a:latin typeface="+mn-lt"/>
                <a:ea typeface="+mn-ea"/>
                <a:cs typeface="+mn-cs"/>
              </a:rPr>
              <a:t> that turn unstructured text into useable data and insights.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 research project, I mainly used Python because NLP requires machine-learning algorithms and Python offers both NLP and ML packages in one platform. The NLTK, Natural Language Tool Kit, is the most widely used NLP package in Python. </a:t>
            </a:r>
          </a:p>
          <a:p>
            <a:endParaRPr lang="en-US" dirty="0"/>
          </a:p>
        </p:txBody>
      </p:sp>
      <p:sp>
        <p:nvSpPr>
          <p:cNvPr id="4" name="Slide Number Placeholder 3"/>
          <p:cNvSpPr>
            <a:spLocks noGrp="1"/>
          </p:cNvSpPr>
          <p:nvPr>
            <p:ph type="sldNum" sz="quarter" idx="5"/>
          </p:nvPr>
        </p:nvSpPr>
        <p:spPr/>
        <p:txBody>
          <a:bodyPr/>
          <a:lstStyle/>
          <a:p>
            <a:fld id="{BD7E115E-ABC1-0140-8ED1-96F8F1A73D9C}" type="slidenum">
              <a:rPr lang="en-US" smtClean="0"/>
              <a:t>13</a:t>
            </a:fld>
            <a:endParaRPr lang="en-US"/>
          </a:p>
        </p:txBody>
      </p:sp>
    </p:spTree>
    <p:extLst>
      <p:ext uri="{BB962C8B-B14F-4D97-AF65-F5344CB8AC3E}">
        <p14:creationId xmlns:p14="http://schemas.microsoft.com/office/powerpoint/2010/main" val="413356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6368-68CB-E145-BD17-AF0C350C12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F7A429-7CB2-2E45-9B42-12A8F7ED1C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BF07D1-52FC-4746-8860-DC795A1266F7}"/>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5" name="Footer Placeholder 4">
            <a:extLst>
              <a:ext uri="{FF2B5EF4-FFF2-40B4-BE49-F238E27FC236}">
                <a16:creationId xmlns:a16="http://schemas.microsoft.com/office/drawing/2014/main" id="{E8F1BBEF-07C9-D441-9A8D-91D83D89A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3CEAC-1B85-9345-BA47-D4D72FEF1419}"/>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662914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90D2-3FC7-4F45-81AE-0AB542D899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863C66-4D9E-EA4E-9C14-BFD472791E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3E672-74A2-BB40-A9DA-02336821D0A9}"/>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5" name="Footer Placeholder 4">
            <a:extLst>
              <a:ext uri="{FF2B5EF4-FFF2-40B4-BE49-F238E27FC236}">
                <a16:creationId xmlns:a16="http://schemas.microsoft.com/office/drawing/2014/main" id="{90064E7D-D7FB-104B-A4D2-127F9CDFA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0CAB79-B004-D140-B847-4C1D4CC16AE6}"/>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236991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984C3C-6F4A-6B45-B758-A97EC3D583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F2495-72E0-F943-99CA-BA8D9FF2F8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F3DDF-CB39-DE4F-B1F9-7C74486593F0}"/>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5" name="Footer Placeholder 4">
            <a:extLst>
              <a:ext uri="{FF2B5EF4-FFF2-40B4-BE49-F238E27FC236}">
                <a16:creationId xmlns:a16="http://schemas.microsoft.com/office/drawing/2014/main" id="{35748825-7C43-3745-94DF-A70DD06EE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32AA-2B4D-354E-9A10-F5BEA964CCAD}"/>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15180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256B-E17A-B047-B1A6-31CE09FB5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CEAFA0-3355-EE42-8138-4DC774B23F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7C34-B6D1-AF4D-99AB-AFA70D0B9DCE}"/>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5" name="Footer Placeholder 4">
            <a:extLst>
              <a:ext uri="{FF2B5EF4-FFF2-40B4-BE49-F238E27FC236}">
                <a16:creationId xmlns:a16="http://schemas.microsoft.com/office/drawing/2014/main" id="{F3BFD457-BE5F-E54D-8E30-B6AD7DBEC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8E2B7-17C0-554F-BA06-37A6C9835E58}"/>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1325879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2EE0-9294-8041-930B-91FBA829FC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F373B2-9132-BF43-9FD1-17E0D40334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2B9941-0D89-594E-9E03-736D07C8A649}"/>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5" name="Footer Placeholder 4">
            <a:extLst>
              <a:ext uri="{FF2B5EF4-FFF2-40B4-BE49-F238E27FC236}">
                <a16:creationId xmlns:a16="http://schemas.microsoft.com/office/drawing/2014/main" id="{B5A5CC8C-587B-3049-B5BD-C700256AF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B2050-B0AD-DD47-96FA-E62F1C589717}"/>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245850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603B-7F06-3B41-A6AC-A20FC2216A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868E7-AB57-1E46-ABF6-8EEA32CB2D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ED908C-C1B6-CD44-B4B3-F94BD709ED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1BFBC5-6AC4-984B-B049-1F5B94C7D004}"/>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6" name="Footer Placeholder 5">
            <a:extLst>
              <a:ext uri="{FF2B5EF4-FFF2-40B4-BE49-F238E27FC236}">
                <a16:creationId xmlns:a16="http://schemas.microsoft.com/office/drawing/2014/main" id="{084BFEF3-DDEF-2443-A60D-5CF09C764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711A5-B389-304B-AFDE-6ABC88E4B5B9}"/>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16980885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F3A2-ECA6-DD41-B37F-5F13A5091D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028002-C218-ED4B-AF3B-EE239B433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3EADF5-813C-6145-B0DA-A627A0D189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8E6EE5-D0D3-FC49-A556-32D4D7E1D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EE95B7-BA6A-6A4E-9890-8F4880C751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8EDE04-3A3F-0B4A-9C7D-0445553D82E6}"/>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8" name="Footer Placeholder 7">
            <a:extLst>
              <a:ext uri="{FF2B5EF4-FFF2-40B4-BE49-F238E27FC236}">
                <a16:creationId xmlns:a16="http://schemas.microsoft.com/office/drawing/2014/main" id="{345BE5CF-0C94-434D-9E0A-F89B8D6637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E13843-5B01-5944-AA80-7475A52BF339}"/>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308089088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D4CC7-7131-5348-9DA9-E4F53861AB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E7FAAC-BFCB-974B-9722-94A8C7F81097}"/>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4" name="Footer Placeholder 3">
            <a:extLst>
              <a:ext uri="{FF2B5EF4-FFF2-40B4-BE49-F238E27FC236}">
                <a16:creationId xmlns:a16="http://schemas.microsoft.com/office/drawing/2014/main" id="{5659FC54-1924-6F4D-9DFE-9D090345F9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37589F-1CEF-A94F-861A-350CB57B8208}"/>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3902785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E8D971-01EC-D742-91D2-EADE4D6E4DC9}"/>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3" name="Footer Placeholder 2">
            <a:extLst>
              <a:ext uri="{FF2B5EF4-FFF2-40B4-BE49-F238E27FC236}">
                <a16:creationId xmlns:a16="http://schemas.microsoft.com/office/drawing/2014/main" id="{68E37D29-A10F-0942-9B20-1133CE383C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AC95E6-19CC-8542-ADE4-D1AB51556BDA}"/>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379922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63AC-6D25-AD45-BD8E-19AD654FC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BC6BC1-21D3-D94C-A396-B0D6F929B4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B8494-543A-454B-BEB2-49B046A3F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0AEA57-7B51-5146-A8C3-AA1853761714}"/>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6" name="Footer Placeholder 5">
            <a:extLst>
              <a:ext uri="{FF2B5EF4-FFF2-40B4-BE49-F238E27FC236}">
                <a16:creationId xmlns:a16="http://schemas.microsoft.com/office/drawing/2014/main" id="{F74F2878-F472-5243-810C-DF9A2C56B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E47200-2AB5-D842-8386-DC18BB142335}"/>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284240915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5789-8F2B-B94D-80E4-916F6F318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3BB361-31EA-834B-8BD7-D43C14C39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22B69C-4F46-9042-87D8-1501ACFCD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52E1B-7763-2640-8B13-802546A2E30A}"/>
              </a:ext>
            </a:extLst>
          </p:cNvPr>
          <p:cNvSpPr>
            <a:spLocks noGrp="1"/>
          </p:cNvSpPr>
          <p:nvPr>
            <p:ph type="dt" sz="half" idx="10"/>
          </p:nvPr>
        </p:nvSpPr>
        <p:spPr/>
        <p:txBody>
          <a:bodyPr/>
          <a:lstStyle/>
          <a:p>
            <a:fld id="{DA87160E-FC6D-5040-A120-88C06CF0F7FF}" type="datetimeFigureOut">
              <a:rPr lang="en-US" smtClean="0"/>
              <a:t>8/26/19</a:t>
            </a:fld>
            <a:endParaRPr lang="en-US"/>
          </a:p>
        </p:txBody>
      </p:sp>
      <p:sp>
        <p:nvSpPr>
          <p:cNvPr id="6" name="Footer Placeholder 5">
            <a:extLst>
              <a:ext uri="{FF2B5EF4-FFF2-40B4-BE49-F238E27FC236}">
                <a16:creationId xmlns:a16="http://schemas.microsoft.com/office/drawing/2014/main" id="{E37B5B7C-3CD9-BD4E-BD44-B9B8EF660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B20D04-D8AA-4E4D-9AD2-FF70F29BF059}"/>
              </a:ext>
            </a:extLst>
          </p:cNvPr>
          <p:cNvSpPr>
            <a:spLocks noGrp="1"/>
          </p:cNvSpPr>
          <p:nvPr>
            <p:ph type="sldNum" sz="quarter" idx="12"/>
          </p:nvPr>
        </p:nvSpPr>
        <p:spPr/>
        <p:txBody>
          <a:bodyPr/>
          <a:lstStyle/>
          <a:p>
            <a:fld id="{FE54932C-E2CF-1B4A-9157-C2ADD0D44193}" type="slidenum">
              <a:rPr lang="en-US" smtClean="0"/>
              <a:t>‹#›</a:t>
            </a:fld>
            <a:endParaRPr lang="en-US"/>
          </a:p>
        </p:txBody>
      </p:sp>
    </p:spTree>
    <p:extLst>
      <p:ext uri="{BB962C8B-B14F-4D97-AF65-F5344CB8AC3E}">
        <p14:creationId xmlns:p14="http://schemas.microsoft.com/office/powerpoint/2010/main" val="5382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A775A-EE19-8D4D-A31A-A122E37B4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D4B93F-B839-5444-A8C6-ADB48917C3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CF1F7-7595-8446-89C4-DDCF4341E1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87160E-FC6D-5040-A120-88C06CF0F7FF}" type="datetimeFigureOut">
              <a:rPr lang="en-US" smtClean="0"/>
              <a:t>8/26/19</a:t>
            </a:fld>
            <a:endParaRPr lang="en-US"/>
          </a:p>
        </p:txBody>
      </p:sp>
      <p:sp>
        <p:nvSpPr>
          <p:cNvPr id="5" name="Footer Placeholder 4">
            <a:extLst>
              <a:ext uri="{FF2B5EF4-FFF2-40B4-BE49-F238E27FC236}">
                <a16:creationId xmlns:a16="http://schemas.microsoft.com/office/drawing/2014/main" id="{5C83CA5C-8CDF-BF43-9E85-B7BA85AD46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A57850-D9D0-994B-B5AE-F934D65234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54932C-E2CF-1B4A-9157-C2ADD0D44193}" type="slidenum">
              <a:rPr lang="en-US" smtClean="0"/>
              <a:t>‹#›</a:t>
            </a:fld>
            <a:endParaRPr lang="en-US"/>
          </a:p>
        </p:txBody>
      </p:sp>
    </p:spTree>
    <p:extLst>
      <p:ext uri="{BB962C8B-B14F-4D97-AF65-F5344CB8AC3E}">
        <p14:creationId xmlns:p14="http://schemas.microsoft.com/office/powerpoint/2010/main" val="5162423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emma_(morpholog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7B4B-8549-D241-AF88-33B599298D61}"/>
              </a:ext>
            </a:extLst>
          </p:cNvPr>
          <p:cNvSpPr>
            <a:spLocks noGrp="1"/>
          </p:cNvSpPr>
          <p:nvPr>
            <p:ph type="ctrTitle"/>
          </p:nvPr>
        </p:nvSpPr>
        <p:spPr>
          <a:xfrm>
            <a:off x="3043403" y="2055441"/>
            <a:ext cx="6105194" cy="1373559"/>
          </a:xfrm>
        </p:spPr>
        <p:txBody>
          <a:bodyPr>
            <a:normAutofit/>
          </a:bodyPr>
          <a:lstStyle/>
          <a:p>
            <a:r>
              <a:rPr lang="en-US" sz="4000" dirty="0">
                <a:solidFill>
                  <a:srgbClr val="FFFFFF"/>
                </a:solidFill>
                <a:latin typeface="Tahoma" panose="020B0604030504040204" pitchFamily="34" charset="0"/>
                <a:ea typeface="Tahoma" panose="020B0604030504040204" pitchFamily="34" charset="0"/>
                <a:cs typeface="Tahoma" panose="020B0604030504040204" pitchFamily="34" charset="0"/>
              </a:rPr>
              <a:t>Natural Language Processing of Clinical Data</a:t>
            </a:r>
          </a:p>
        </p:txBody>
      </p:sp>
      <p:sp>
        <p:nvSpPr>
          <p:cNvPr id="11" name="Subtitle 2">
            <a:extLst>
              <a:ext uri="{FF2B5EF4-FFF2-40B4-BE49-F238E27FC236}">
                <a16:creationId xmlns:a16="http://schemas.microsoft.com/office/drawing/2014/main" id="{3F5B0A5D-ED04-7349-ABFA-143B82ACC820}"/>
              </a:ext>
            </a:extLst>
          </p:cNvPr>
          <p:cNvSpPr>
            <a:spLocks noGrp="1"/>
          </p:cNvSpPr>
          <p:nvPr>
            <p:ph type="subTitle" idx="1"/>
          </p:nvPr>
        </p:nvSpPr>
        <p:spPr>
          <a:xfrm>
            <a:off x="3043403" y="4015946"/>
            <a:ext cx="6105194" cy="2249387"/>
          </a:xfrm>
        </p:spPr>
        <p:txBody>
          <a:bodyPr>
            <a:normAutofit/>
          </a:bodyPr>
          <a:lstStyle/>
          <a:p>
            <a:r>
              <a:rPr lang="en-US" dirty="0" err="1">
                <a:latin typeface="Tahoma" panose="020B0604030504040204" pitchFamily="34" charset="0"/>
                <a:ea typeface="Tahoma" panose="020B0604030504040204" pitchFamily="34" charset="0"/>
                <a:cs typeface="Tahoma" panose="020B0604030504040204" pitchFamily="34" charset="0"/>
              </a:rPr>
              <a:t>Giheon</a:t>
            </a:r>
            <a:r>
              <a:rPr lang="en-US" dirty="0">
                <a:latin typeface="Tahoma" panose="020B0604030504040204" pitchFamily="34" charset="0"/>
                <a:ea typeface="Tahoma" panose="020B0604030504040204" pitchFamily="34" charset="0"/>
                <a:cs typeface="Tahoma" panose="020B0604030504040204" pitchFamily="34" charset="0"/>
              </a:rPr>
              <a:t> Koh</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Ahmad </a:t>
            </a:r>
            <a:r>
              <a:rPr lang="en-US" dirty="0" err="1">
                <a:latin typeface="Tahoma" panose="020B0604030504040204" pitchFamily="34" charset="0"/>
                <a:ea typeface="Tahoma" panose="020B0604030504040204" pitchFamily="34" charset="0"/>
                <a:cs typeface="Tahoma" panose="020B0604030504040204" pitchFamily="34" charset="0"/>
              </a:rPr>
              <a:t>Baghal</a:t>
            </a:r>
            <a:r>
              <a:rPr lang="en-US" dirty="0">
                <a:latin typeface="Tahoma" panose="020B0604030504040204" pitchFamily="34" charset="0"/>
                <a:ea typeface="Tahoma" panose="020B0604030504040204" pitchFamily="34" charset="0"/>
                <a:cs typeface="Tahoma" panose="020B0604030504040204" pitchFamily="34" charset="0"/>
              </a:rPr>
              <a:t>, MD</a:t>
            </a:r>
          </a:p>
        </p:txBody>
      </p:sp>
      <p:sp>
        <p:nvSpPr>
          <p:cNvPr id="9" name="Title 1">
            <a:extLst>
              <a:ext uri="{FF2B5EF4-FFF2-40B4-BE49-F238E27FC236}">
                <a16:creationId xmlns:a16="http://schemas.microsoft.com/office/drawing/2014/main" id="{40964DED-5506-0C44-B201-D76B8A7C1BB7}"/>
              </a:ext>
            </a:extLst>
          </p:cNvPr>
          <p:cNvSpPr txBox="1">
            <a:spLocks/>
          </p:cNvSpPr>
          <p:nvPr/>
        </p:nvSpPr>
        <p:spPr>
          <a:xfrm>
            <a:off x="2116667" y="1179613"/>
            <a:ext cx="8026400" cy="224938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ahoma" panose="020B0604030504040204" pitchFamily="34" charset="0"/>
                <a:ea typeface="Tahoma" panose="020B0604030504040204" pitchFamily="34" charset="0"/>
                <a:cs typeface="Tahoma" panose="020B0604030504040204" pitchFamily="34" charset="0"/>
              </a:rPr>
              <a:t>Natural Language Processing of Clinical Data</a:t>
            </a:r>
          </a:p>
        </p:txBody>
      </p:sp>
    </p:spTree>
    <p:extLst>
      <p:ext uri="{BB962C8B-B14F-4D97-AF65-F5344CB8AC3E}">
        <p14:creationId xmlns:p14="http://schemas.microsoft.com/office/powerpoint/2010/main" val="161554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Important Concepts</a:t>
            </a:r>
          </a:p>
        </p:txBody>
      </p:sp>
      <p:sp>
        <p:nvSpPr>
          <p:cNvPr id="5" name="Title 1">
            <a:extLst>
              <a:ext uri="{FF2B5EF4-FFF2-40B4-BE49-F238E27FC236}">
                <a16:creationId xmlns:a16="http://schemas.microsoft.com/office/drawing/2014/main" id="{24A88A90-B66C-9B46-BD2C-F3F0AAA0DF10}"/>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stemming</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C25B2769-BE47-A04A-A50E-F70434207C1B}"/>
              </a:ext>
            </a:extLst>
          </p:cNvPr>
          <p:cNvSpPr txBox="1">
            <a:spLocks/>
          </p:cNvSpPr>
          <p:nvPr/>
        </p:nvSpPr>
        <p:spPr>
          <a:xfrm>
            <a:off x="838200" y="1999742"/>
            <a:ext cx="10515600" cy="2346972"/>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5100" b="1" dirty="0">
                <a:latin typeface="Tahoma" panose="020B0604030504040204" pitchFamily="34" charset="0"/>
                <a:ea typeface="Tahoma" panose="020B0604030504040204" pitchFamily="34" charset="0"/>
                <a:cs typeface="Tahoma" panose="020B0604030504040204" pitchFamily="34" charset="0"/>
              </a:rPr>
              <a:t>Stemming</a:t>
            </a:r>
            <a:r>
              <a:rPr lang="en-US" sz="5100" dirty="0">
                <a:latin typeface="Tahoma" panose="020B0604030504040204" pitchFamily="34" charset="0"/>
                <a:ea typeface="Tahoma" panose="020B0604030504040204" pitchFamily="34" charset="0"/>
                <a:cs typeface="Tahoma" panose="020B0604030504040204" pitchFamily="34" charset="0"/>
              </a:rPr>
              <a:t> is the process of eliminating affixes (suffixed, prefixes, infixes, circumfixes) from a word in order to obtain a word stem.</a:t>
            </a:r>
          </a:p>
          <a:p>
            <a:pPr algn="ctr">
              <a:lnSpc>
                <a:spcPct val="150000"/>
              </a:lnSpc>
            </a:pPr>
            <a:br>
              <a:rPr lang="en-US" dirty="0">
                <a:latin typeface="Tahoma" panose="020B0604030504040204" pitchFamily="34" charset="0"/>
                <a:ea typeface="Tahoma" panose="020B0604030504040204" pitchFamily="34" charset="0"/>
                <a:cs typeface="Tahoma" panose="020B0604030504040204" pitchFamily="34" charset="0"/>
              </a:rPr>
            </a:br>
            <a:r>
              <a:rPr lang="en-US" sz="4500" dirty="0">
                <a:latin typeface="Tahoma" panose="020B0604030504040204" pitchFamily="34" charset="0"/>
                <a:ea typeface="Tahoma" panose="020B0604030504040204" pitchFamily="34" charset="0"/>
                <a:cs typeface="Tahoma" panose="020B0604030504040204" pitchFamily="34" charset="0"/>
              </a:rPr>
              <a:t>running → run </a:t>
            </a:r>
            <a:br>
              <a:rPr lang="en-US" sz="4500" dirty="0">
                <a:latin typeface="Tahoma" panose="020B0604030504040204" pitchFamily="34" charset="0"/>
                <a:ea typeface="Tahoma" panose="020B0604030504040204" pitchFamily="34" charset="0"/>
                <a:cs typeface="Tahoma" panose="020B0604030504040204" pitchFamily="34" charset="0"/>
              </a:rPr>
            </a:br>
            <a:r>
              <a:rPr lang="en-US" sz="4500" dirty="0">
                <a:latin typeface="Tahoma" panose="020B0604030504040204" pitchFamily="34" charset="0"/>
                <a:ea typeface="Tahoma" panose="020B0604030504040204" pitchFamily="34" charset="0"/>
                <a:cs typeface="Tahoma" panose="020B0604030504040204" pitchFamily="34" charset="0"/>
              </a:rPr>
              <a:t>automating → automat</a:t>
            </a:r>
          </a:p>
          <a:p>
            <a:pPr algn="ctr">
              <a:lnSpc>
                <a:spcPct val="150000"/>
              </a:lnSpc>
            </a:pPr>
            <a:r>
              <a:rPr lang="en-US" sz="4500" dirty="0">
                <a:latin typeface="Tahoma" panose="020B0604030504040204" pitchFamily="34" charset="0"/>
                <a:ea typeface="Tahoma" panose="020B0604030504040204" pitchFamily="34" charset="0"/>
                <a:cs typeface="Tahoma" panose="020B0604030504040204" pitchFamily="34" charset="0"/>
              </a:rPr>
              <a:t>operative → </a:t>
            </a:r>
            <a:r>
              <a:rPr lang="en-US" sz="4500" dirty="0" err="1">
                <a:latin typeface="Tahoma" panose="020B0604030504040204" pitchFamily="34" charset="0"/>
                <a:ea typeface="Tahoma" panose="020B0604030504040204" pitchFamily="34" charset="0"/>
                <a:cs typeface="Tahoma" panose="020B0604030504040204" pitchFamily="34" charset="0"/>
              </a:rPr>
              <a:t>operat</a:t>
            </a:r>
            <a:endParaRPr lang="en-US" sz="45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3B222309-E4A1-784F-A848-DB8F27BA0196}"/>
              </a:ext>
            </a:extLst>
          </p:cNvPr>
          <p:cNvSpPr/>
          <p:nvPr/>
        </p:nvSpPr>
        <p:spPr>
          <a:xfrm>
            <a:off x="414131" y="4434191"/>
            <a:ext cx="6463748" cy="830997"/>
          </a:xfrm>
          <a:prstGeom prst="rect">
            <a:avLst/>
          </a:prstGeom>
        </p:spPr>
        <p:txBody>
          <a:bodyPr wrap="square">
            <a:spAutoFit/>
          </a:bodyPr>
          <a:lstStyle/>
          <a:p>
            <a:r>
              <a:rPr lang="en-US" sz="2400" dirty="0"/>
              <a:t>[‘</a:t>
            </a:r>
            <a:r>
              <a:rPr lang="en-US" sz="2400" dirty="0" err="1"/>
              <a:t>london</a:t>
            </a:r>
            <a:r>
              <a:rPr lang="en-US" sz="2400" dirty="0"/>
              <a:t>', 'capital',</a:t>
            </a:r>
            <a:r>
              <a:rPr lang="en-US" sz="2400" dirty="0">
                <a:latin typeface="medium-content-serif-font"/>
              </a:rPr>
              <a:t> “most”,</a:t>
            </a:r>
            <a:r>
              <a:rPr lang="en-US" sz="2400" dirty="0"/>
              <a:t> 'populous', 'city', ‘</a:t>
            </a:r>
            <a:r>
              <a:rPr lang="en-US" sz="2400" dirty="0" err="1"/>
              <a:t>england</a:t>
            </a:r>
            <a:r>
              <a:rPr lang="en-US" sz="2400" dirty="0"/>
              <a:t>’, ‘united', ‘kingdom']</a:t>
            </a:r>
          </a:p>
        </p:txBody>
      </p:sp>
      <p:sp>
        <p:nvSpPr>
          <p:cNvPr id="3" name="Rectangle 2">
            <a:extLst>
              <a:ext uri="{FF2B5EF4-FFF2-40B4-BE49-F238E27FC236}">
                <a16:creationId xmlns:a16="http://schemas.microsoft.com/office/drawing/2014/main" id="{C1CA3408-584A-834C-A4BE-C9633DA8D821}"/>
              </a:ext>
            </a:extLst>
          </p:cNvPr>
          <p:cNvSpPr/>
          <p:nvPr/>
        </p:nvSpPr>
        <p:spPr>
          <a:xfrm>
            <a:off x="3827979" y="5759754"/>
            <a:ext cx="8364021" cy="461665"/>
          </a:xfrm>
          <a:prstGeom prst="rect">
            <a:avLst/>
          </a:prstGeom>
        </p:spPr>
        <p:txBody>
          <a:bodyPr wrap="none">
            <a:spAutoFit/>
          </a:bodyPr>
          <a:lstStyle/>
          <a:p>
            <a:r>
              <a:rPr lang="en-US" sz="2400" dirty="0"/>
              <a:t>['</a:t>
            </a:r>
            <a:r>
              <a:rPr lang="en-US" sz="2400" dirty="0" err="1"/>
              <a:t>london</a:t>
            </a:r>
            <a:r>
              <a:rPr lang="en-US" sz="2400" dirty="0"/>
              <a:t>', '</a:t>
            </a:r>
            <a:r>
              <a:rPr lang="en-US" sz="2400" dirty="0" err="1"/>
              <a:t>capit</a:t>
            </a:r>
            <a:r>
              <a:rPr lang="en-US" sz="2400" dirty="0"/>
              <a:t>', </a:t>
            </a:r>
            <a:r>
              <a:rPr lang="en-US" sz="2400" dirty="0">
                <a:latin typeface="medium-content-serif-font"/>
              </a:rPr>
              <a:t>“most”, </a:t>
            </a:r>
            <a:r>
              <a:rPr lang="en-US" sz="2400" dirty="0"/>
              <a:t>'</a:t>
            </a:r>
            <a:r>
              <a:rPr lang="en-US" sz="2400" dirty="0" err="1"/>
              <a:t>popul</a:t>
            </a:r>
            <a:r>
              <a:rPr lang="en-US" sz="2400" dirty="0"/>
              <a:t>', '</a:t>
            </a:r>
            <a:r>
              <a:rPr lang="en-US" sz="2400" dirty="0" err="1"/>
              <a:t>citi</a:t>
            </a:r>
            <a:r>
              <a:rPr lang="en-US" sz="2400" dirty="0"/>
              <a:t>', '</a:t>
            </a:r>
            <a:r>
              <a:rPr lang="en-US" sz="2400" dirty="0" err="1"/>
              <a:t>england</a:t>
            </a:r>
            <a:r>
              <a:rPr lang="en-US" sz="2400" dirty="0"/>
              <a:t>', 'unit', 'kingdom']</a:t>
            </a:r>
          </a:p>
        </p:txBody>
      </p:sp>
      <p:cxnSp>
        <p:nvCxnSpPr>
          <p:cNvPr id="9" name="Straight Arrow Connector 8">
            <a:extLst>
              <a:ext uri="{FF2B5EF4-FFF2-40B4-BE49-F238E27FC236}">
                <a16:creationId xmlns:a16="http://schemas.microsoft.com/office/drawing/2014/main" id="{64B3B2B0-BA35-5642-AE59-DDE114A1D075}"/>
              </a:ext>
            </a:extLst>
          </p:cNvPr>
          <p:cNvCxnSpPr>
            <a:cxnSpLocks/>
            <a:endCxn id="3" idx="1"/>
          </p:cNvCxnSpPr>
          <p:nvPr/>
        </p:nvCxnSpPr>
        <p:spPr>
          <a:xfrm>
            <a:off x="2425148" y="5265188"/>
            <a:ext cx="1402831" cy="725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304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Important Concepts</a:t>
            </a:r>
          </a:p>
        </p:txBody>
      </p:sp>
      <p:sp>
        <p:nvSpPr>
          <p:cNvPr id="5" name="Title 1">
            <a:extLst>
              <a:ext uri="{FF2B5EF4-FFF2-40B4-BE49-F238E27FC236}">
                <a16:creationId xmlns:a16="http://schemas.microsoft.com/office/drawing/2014/main" id="{FA3D9523-8E82-D74A-AC62-4152B5366618}"/>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Lemmatization</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D1EC689C-4A16-C34F-BAF9-3FC5556A4370}"/>
              </a:ext>
            </a:extLst>
          </p:cNvPr>
          <p:cNvSpPr txBox="1">
            <a:spLocks/>
          </p:cNvSpPr>
          <p:nvPr/>
        </p:nvSpPr>
        <p:spPr>
          <a:xfrm>
            <a:off x="838200" y="1989438"/>
            <a:ext cx="10515600" cy="298012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200" b="1" dirty="0">
                <a:latin typeface="Tahoma" panose="020B0604030504040204" pitchFamily="34" charset="0"/>
                <a:ea typeface="Tahoma" panose="020B0604030504040204" pitchFamily="34" charset="0"/>
                <a:cs typeface="Tahoma" panose="020B0604030504040204" pitchFamily="34" charset="0"/>
              </a:rPr>
              <a:t>Lemmatization</a:t>
            </a:r>
            <a:r>
              <a:rPr lang="en-US" sz="2200" dirty="0">
                <a:latin typeface="Tahoma" panose="020B0604030504040204" pitchFamily="34" charset="0"/>
                <a:ea typeface="Tahoma" panose="020B0604030504040204" pitchFamily="34" charset="0"/>
                <a:cs typeface="Tahoma" panose="020B0604030504040204" pitchFamily="34" charset="0"/>
              </a:rPr>
              <a:t> is related to stemming, differing in that lemmatization is able to capture canonical forms based on a word's </a:t>
            </a:r>
            <a:r>
              <a:rPr lang="en-US" sz="2200" dirty="0">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lemma</a:t>
            </a:r>
            <a:r>
              <a:rPr lang="en-US" sz="2200" dirty="0">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br>
              <a:rPr lang="en-US" sz="1600" dirty="0">
                <a:latin typeface="Tahoma" panose="020B0604030504040204" pitchFamily="34" charset="0"/>
                <a:ea typeface="Tahoma" panose="020B0604030504040204" pitchFamily="34" charset="0"/>
                <a:cs typeface="Tahoma" panose="020B0604030504040204" pitchFamily="34" charset="0"/>
              </a:rPr>
            </a:br>
            <a:r>
              <a:rPr lang="en-US" sz="1900" dirty="0">
                <a:latin typeface="Tahoma" panose="020B0604030504040204" pitchFamily="34" charset="0"/>
                <a:ea typeface="Tahoma" panose="020B0604030504040204" pitchFamily="34" charset="0"/>
                <a:cs typeface="Tahoma" panose="020B0604030504040204" pitchFamily="34" charset="0"/>
              </a:rPr>
              <a:t>better → good</a:t>
            </a:r>
          </a:p>
          <a:p>
            <a:pPr algn="ct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worse → bad</a:t>
            </a:r>
          </a:p>
          <a:p>
            <a:pPr algn="ct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diagnosis → </a:t>
            </a:r>
            <a:r>
              <a:rPr lang="en-US" sz="1900" dirty="0" err="1">
                <a:latin typeface="Tahoma" panose="020B0604030504040204" pitchFamily="34" charset="0"/>
                <a:ea typeface="Tahoma" panose="020B0604030504040204" pitchFamily="34" charset="0"/>
                <a:cs typeface="Tahoma" panose="020B0604030504040204" pitchFamily="34" charset="0"/>
              </a:rPr>
              <a:t>diagnos</a:t>
            </a:r>
            <a:endParaRPr lang="en-US" sz="19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diagnoses → </a:t>
            </a:r>
            <a:r>
              <a:rPr lang="en-US" sz="1900" dirty="0" err="1">
                <a:latin typeface="Tahoma" panose="020B0604030504040204" pitchFamily="34" charset="0"/>
                <a:ea typeface="Tahoma" panose="020B0604030504040204" pitchFamily="34" charset="0"/>
                <a:cs typeface="Tahoma" panose="020B0604030504040204" pitchFamily="34" charset="0"/>
              </a:rPr>
              <a:t>diagnosi</a:t>
            </a:r>
            <a:endParaRPr lang="en-US" sz="19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a:t>
            </a:r>
          </a:p>
        </p:txBody>
      </p:sp>
      <p:sp>
        <p:nvSpPr>
          <p:cNvPr id="7" name="Rectangle 6">
            <a:extLst>
              <a:ext uri="{FF2B5EF4-FFF2-40B4-BE49-F238E27FC236}">
                <a16:creationId xmlns:a16="http://schemas.microsoft.com/office/drawing/2014/main" id="{3641D521-D451-3A43-B136-EECC7A30990C}"/>
              </a:ext>
            </a:extLst>
          </p:cNvPr>
          <p:cNvSpPr/>
          <p:nvPr/>
        </p:nvSpPr>
        <p:spPr>
          <a:xfrm>
            <a:off x="382414" y="4951370"/>
            <a:ext cx="8364021" cy="461665"/>
          </a:xfrm>
          <a:prstGeom prst="rect">
            <a:avLst/>
          </a:prstGeom>
        </p:spPr>
        <p:txBody>
          <a:bodyPr wrap="none">
            <a:spAutoFit/>
          </a:bodyPr>
          <a:lstStyle/>
          <a:p>
            <a:r>
              <a:rPr lang="en-US" sz="2400" dirty="0"/>
              <a:t>['</a:t>
            </a:r>
            <a:r>
              <a:rPr lang="en-US" sz="2400" dirty="0" err="1"/>
              <a:t>london</a:t>
            </a:r>
            <a:r>
              <a:rPr lang="en-US" sz="2400" dirty="0"/>
              <a:t>', '</a:t>
            </a:r>
            <a:r>
              <a:rPr lang="en-US" sz="2400" dirty="0" err="1"/>
              <a:t>capit</a:t>
            </a:r>
            <a:r>
              <a:rPr lang="en-US" sz="2400" dirty="0"/>
              <a:t>', </a:t>
            </a:r>
            <a:r>
              <a:rPr lang="en-US" sz="2400" b="1" dirty="0">
                <a:latin typeface="medium-content-serif-font"/>
              </a:rPr>
              <a:t>“most”, </a:t>
            </a:r>
            <a:r>
              <a:rPr lang="en-US" sz="2400" dirty="0"/>
              <a:t>'</a:t>
            </a:r>
            <a:r>
              <a:rPr lang="en-US" sz="2400" dirty="0" err="1"/>
              <a:t>popul</a:t>
            </a:r>
            <a:r>
              <a:rPr lang="en-US" sz="2400" dirty="0"/>
              <a:t>', '</a:t>
            </a:r>
            <a:r>
              <a:rPr lang="en-US" sz="2400" dirty="0" err="1"/>
              <a:t>citi</a:t>
            </a:r>
            <a:r>
              <a:rPr lang="en-US" sz="2400" dirty="0"/>
              <a:t>', '</a:t>
            </a:r>
            <a:r>
              <a:rPr lang="en-US" sz="2400" dirty="0" err="1"/>
              <a:t>england</a:t>
            </a:r>
            <a:r>
              <a:rPr lang="en-US" sz="2400" dirty="0"/>
              <a:t>', 'unit', 'kingdom']</a:t>
            </a:r>
          </a:p>
        </p:txBody>
      </p:sp>
      <p:sp>
        <p:nvSpPr>
          <p:cNvPr id="8" name="Rectangle 7">
            <a:extLst>
              <a:ext uri="{FF2B5EF4-FFF2-40B4-BE49-F238E27FC236}">
                <a16:creationId xmlns:a16="http://schemas.microsoft.com/office/drawing/2014/main" id="{3D470A1F-6953-C942-9FDB-727364C5F700}"/>
              </a:ext>
            </a:extLst>
          </p:cNvPr>
          <p:cNvSpPr/>
          <p:nvPr/>
        </p:nvSpPr>
        <p:spPr>
          <a:xfrm>
            <a:off x="3721962" y="6031210"/>
            <a:ext cx="8364021" cy="461665"/>
          </a:xfrm>
          <a:prstGeom prst="rect">
            <a:avLst/>
          </a:prstGeom>
        </p:spPr>
        <p:txBody>
          <a:bodyPr wrap="none">
            <a:spAutoFit/>
          </a:bodyPr>
          <a:lstStyle/>
          <a:p>
            <a:r>
              <a:rPr lang="en-US" sz="2400" dirty="0"/>
              <a:t>['</a:t>
            </a:r>
            <a:r>
              <a:rPr lang="en-US" sz="2400" dirty="0" err="1"/>
              <a:t>london</a:t>
            </a:r>
            <a:r>
              <a:rPr lang="en-US" sz="2400" dirty="0"/>
              <a:t>', '</a:t>
            </a:r>
            <a:r>
              <a:rPr lang="en-US" sz="2400" dirty="0" err="1"/>
              <a:t>capit</a:t>
            </a:r>
            <a:r>
              <a:rPr lang="en-US" sz="2400" b="1" dirty="0"/>
              <a:t>', </a:t>
            </a:r>
            <a:r>
              <a:rPr lang="en-US" sz="2400" b="1" dirty="0">
                <a:latin typeface="medium-content-serif-font"/>
              </a:rPr>
              <a:t>“more”, </a:t>
            </a:r>
            <a:r>
              <a:rPr lang="en-US" sz="2400" dirty="0"/>
              <a:t>'</a:t>
            </a:r>
            <a:r>
              <a:rPr lang="en-US" sz="2400" dirty="0" err="1"/>
              <a:t>popul</a:t>
            </a:r>
            <a:r>
              <a:rPr lang="en-US" sz="2400" dirty="0"/>
              <a:t>', '</a:t>
            </a:r>
            <a:r>
              <a:rPr lang="en-US" sz="2400" dirty="0" err="1"/>
              <a:t>citi</a:t>
            </a:r>
            <a:r>
              <a:rPr lang="en-US" sz="2400" dirty="0"/>
              <a:t>', '</a:t>
            </a:r>
            <a:r>
              <a:rPr lang="en-US" sz="2400" dirty="0" err="1"/>
              <a:t>england</a:t>
            </a:r>
            <a:r>
              <a:rPr lang="en-US" sz="2400" dirty="0"/>
              <a:t>', 'unit', 'kingdom']</a:t>
            </a:r>
          </a:p>
        </p:txBody>
      </p:sp>
      <p:cxnSp>
        <p:nvCxnSpPr>
          <p:cNvPr id="9" name="Straight Arrow Connector 8">
            <a:extLst>
              <a:ext uri="{FF2B5EF4-FFF2-40B4-BE49-F238E27FC236}">
                <a16:creationId xmlns:a16="http://schemas.microsoft.com/office/drawing/2014/main" id="{72B3C345-5710-FD42-93C7-38926553907C}"/>
              </a:ext>
            </a:extLst>
          </p:cNvPr>
          <p:cNvCxnSpPr>
            <a:cxnSpLocks/>
          </p:cNvCxnSpPr>
          <p:nvPr/>
        </p:nvCxnSpPr>
        <p:spPr>
          <a:xfrm>
            <a:off x="2160105" y="5536643"/>
            <a:ext cx="1402831" cy="725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556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Important Concepts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Part-Of-Speech (POS) tagging</a:t>
            </a:r>
            <a:endParaRPr lang="en-US" sz="3200" dirty="0">
              <a:latin typeface="Tahoma" panose="020B0604030504040204" pitchFamily="34" charset="0"/>
              <a:ea typeface="Tahoma" panose="020B0604030504040204" pitchFamily="34" charset="0"/>
              <a:cs typeface="Tahoma" panose="020B0604030504040204" pitchFamily="34" charset="0"/>
            </a:endParaRPr>
          </a:p>
        </p:txBody>
      </p:sp>
      <p:cxnSp>
        <p:nvCxnSpPr>
          <p:cNvPr id="9" name="Straight Arrow Connector 8">
            <a:extLst>
              <a:ext uri="{FF2B5EF4-FFF2-40B4-BE49-F238E27FC236}">
                <a16:creationId xmlns:a16="http://schemas.microsoft.com/office/drawing/2014/main" id="{A55B6CC1-6F92-AE44-807C-583DCFFD830A}"/>
              </a:ext>
            </a:extLst>
          </p:cNvPr>
          <p:cNvCxnSpPr>
            <a:cxnSpLocks/>
          </p:cNvCxnSpPr>
          <p:nvPr/>
        </p:nvCxnSpPr>
        <p:spPr>
          <a:xfrm>
            <a:off x="4492487" y="3542682"/>
            <a:ext cx="1974574" cy="1122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99CFBC99-075E-744F-8BD2-850C36CE795C}"/>
              </a:ext>
            </a:extLst>
          </p:cNvPr>
          <p:cNvSpPr/>
          <p:nvPr/>
        </p:nvSpPr>
        <p:spPr>
          <a:xfrm>
            <a:off x="4080015" y="4875747"/>
            <a:ext cx="7924800" cy="830997"/>
          </a:xfrm>
          <a:prstGeom prst="rect">
            <a:avLst/>
          </a:prstGeom>
        </p:spPr>
        <p:txBody>
          <a:bodyPr wrap="square">
            <a:spAutoFit/>
          </a:bodyPr>
          <a:lstStyle/>
          <a:p>
            <a:r>
              <a:rPr lang="en-US" sz="2400" dirty="0"/>
              <a:t>[('</a:t>
            </a:r>
            <a:r>
              <a:rPr lang="en-US" sz="2400" dirty="0" err="1"/>
              <a:t>london</a:t>
            </a:r>
            <a:r>
              <a:rPr lang="en-US" sz="2400" dirty="0"/>
              <a:t>', 'NN'), ('</a:t>
            </a:r>
            <a:r>
              <a:rPr lang="en-US" sz="2400" dirty="0" err="1"/>
              <a:t>capit</a:t>
            </a:r>
            <a:r>
              <a:rPr lang="en-US" sz="2400" dirty="0"/>
              <a:t>', 'NN’), (‘more’, ‘ADV’), ('</a:t>
            </a:r>
            <a:r>
              <a:rPr lang="en-US" sz="2400" dirty="0" err="1"/>
              <a:t>popul</a:t>
            </a:r>
            <a:r>
              <a:rPr lang="en-US" sz="2400" dirty="0"/>
              <a:t>', 'NN'), ('</a:t>
            </a:r>
            <a:r>
              <a:rPr lang="en-US" sz="2400" dirty="0" err="1"/>
              <a:t>citi</a:t>
            </a:r>
            <a:r>
              <a:rPr lang="en-US" sz="2400" dirty="0"/>
              <a:t>', 'NN'), ('</a:t>
            </a:r>
            <a:r>
              <a:rPr lang="en-US" sz="2400" dirty="0" err="1"/>
              <a:t>england</a:t>
            </a:r>
            <a:r>
              <a:rPr lang="en-US" sz="2400" dirty="0"/>
              <a:t>', 'VBP'), ('unit', 'NN'), ('kingdom', ‘NN)]</a:t>
            </a:r>
          </a:p>
        </p:txBody>
      </p:sp>
      <p:sp>
        <p:nvSpPr>
          <p:cNvPr id="11" name="Rectangle 10">
            <a:extLst>
              <a:ext uri="{FF2B5EF4-FFF2-40B4-BE49-F238E27FC236}">
                <a16:creationId xmlns:a16="http://schemas.microsoft.com/office/drawing/2014/main" id="{B9BFC2D2-50F4-BE44-A292-EFC5737C12C3}"/>
              </a:ext>
            </a:extLst>
          </p:cNvPr>
          <p:cNvSpPr/>
          <p:nvPr/>
        </p:nvSpPr>
        <p:spPr>
          <a:xfrm>
            <a:off x="838200" y="2588575"/>
            <a:ext cx="5985016" cy="954107"/>
          </a:xfrm>
          <a:prstGeom prst="rect">
            <a:avLst/>
          </a:prstGeom>
        </p:spPr>
        <p:txBody>
          <a:bodyPr wrap="square">
            <a:spAutoFit/>
          </a:bodyPr>
          <a:lstStyle/>
          <a:p>
            <a:r>
              <a:rPr lang="en-US" sz="2800" dirty="0"/>
              <a:t>['</a:t>
            </a:r>
            <a:r>
              <a:rPr lang="en-US" sz="2800" dirty="0" err="1"/>
              <a:t>london</a:t>
            </a:r>
            <a:r>
              <a:rPr lang="en-US" sz="2800" dirty="0"/>
              <a:t>', '</a:t>
            </a:r>
            <a:r>
              <a:rPr lang="en-US" sz="2800" dirty="0" err="1"/>
              <a:t>capit</a:t>
            </a:r>
            <a:r>
              <a:rPr lang="en-US" sz="2800" dirty="0"/>
              <a:t>’, ‘more’, '</a:t>
            </a:r>
            <a:r>
              <a:rPr lang="en-US" sz="2800" dirty="0" err="1"/>
              <a:t>popul</a:t>
            </a:r>
            <a:r>
              <a:rPr lang="en-US" sz="2800" dirty="0"/>
              <a:t>', '</a:t>
            </a:r>
            <a:r>
              <a:rPr lang="en-US" sz="2800" dirty="0" err="1"/>
              <a:t>citi</a:t>
            </a:r>
            <a:r>
              <a:rPr lang="en-US" sz="2800" dirty="0"/>
              <a:t>', '</a:t>
            </a:r>
            <a:r>
              <a:rPr lang="en-US" sz="2800" dirty="0" err="1"/>
              <a:t>england</a:t>
            </a:r>
            <a:r>
              <a:rPr lang="en-US" sz="2800" dirty="0"/>
              <a:t>', 'unit', 'kingdom']</a:t>
            </a:r>
          </a:p>
        </p:txBody>
      </p:sp>
    </p:spTree>
    <p:extLst>
      <p:ext uri="{BB962C8B-B14F-4D97-AF65-F5344CB8AC3E}">
        <p14:creationId xmlns:p14="http://schemas.microsoft.com/office/powerpoint/2010/main" val="2098171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a:t>
            </a:r>
          </a:p>
        </p:txBody>
      </p:sp>
      <p:sp>
        <p:nvSpPr>
          <p:cNvPr id="4" name="Title 1">
            <a:extLst>
              <a:ext uri="{FF2B5EF4-FFF2-40B4-BE49-F238E27FC236}">
                <a16:creationId xmlns:a16="http://schemas.microsoft.com/office/drawing/2014/main" id="{7BADE6F5-FE96-344E-811B-89E83E63407E}"/>
              </a:ext>
            </a:extLst>
          </p:cNvPr>
          <p:cNvSpPr txBox="1">
            <a:spLocks/>
          </p:cNvSpPr>
          <p:nvPr/>
        </p:nvSpPr>
        <p:spPr>
          <a:xfrm>
            <a:off x="855453" y="2046825"/>
            <a:ext cx="10515600" cy="4302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latin typeface="Tahoma" panose="020B0604030504040204" pitchFamily="34" charset="0"/>
                <a:ea typeface="Tahoma" panose="020B0604030504040204" pitchFamily="34" charset="0"/>
                <a:cs typeface="Tahoma" panose="020B0604030504040204" pitchFamily="34" charset="0"/>
              </a:rPr>
              <a:t>Python: </a:t>
            </a:r>
            <a:br>
              <a:rPr lang="en-US" sz="3600" dirty="0">
                <a:latin typeface="Tahoma" panose="020B0604030504040204" pitchFamily="34" charset="0"/>
                <a:ea typeface="Tahoma" panose="020B0604030504040204" pitchFamily="34" charset="0"/>
                <a:cs typeface="Tahoma" panose="020B0604030504040204" pitchFamily="34" charset="0"/>
              </a:rPr>
            </a:br>
            <a:r>
              <a:rPr lang="en-US" sz="3600" dirty="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 NLP requires Machine-Learning algorithms</a:t>
            </a:r>
            <a:br>
              <a:rPr lang="en-US" sz="2800" dirty="0">
                <a:latin typeface="Tahoma" panose="020B0604030504040204" pitchFamily="34" charset="0"/>
                <a:ea typeface="Tahoma" panose="020B0604030504040204" pitchFamily="34" charset="0"/>
                <a:cs typeface="Tahoma" panose="020B0604030504040204" pitchFamily="34" charset="0"/>
              </a:rPr>
            </a:br>
            <a:r>
              <a:rPr lang="en-US" sz="28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b/c NLP needs automated processing of large-scale data)</a:t>
            </a:r>
          </a:p>
          <a:p>
            <a:pPr>
              <a:lnSpc>
                <a:spcPct val="100000"/>
              </a:lnSpc>
            </a:pPr>
            <a:r>
              <a:rPr lang="en-US" sz="2800" dirty="0">
                <a:latin typeface="Tahoma" panose="020B0604030504040204" pitchFamily="34" charset="0"/>
                <a:ea typeface="Tahoma" panose="020B0604030504040204" pitchFamily="34" charset="0"/>
                <a:cs typeface="Tahoma" panose="020B0604030504040204" pitchFamily="34" charset="0"/>
              </a:rPr>
              <a:t>	- Python offers both NLP and ML packages</a:t>
            </a:r>
          </a:p>
          <a:p>
            <a:pPr>
              <a:lnSpc>
                <a:spcPct val="100000"/>
              </a:lnSpc>
            </a:pPr>
            <a:endParaRPr lang="en-US" sz="2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en-US" sz="3600" dirty="0">
                <a:latin typeface="Tahoma" panose="020B0604030504040204" pitchFamily="34" charset="0"/>
                <a:ea typeface="Tahoma" panose="020B0604030504040204" pitchFamily="34" charset="0"/>
                <a:cs typeface="Tahoma" panose="020B0604030504040204" pitchFamily="34" charset="0"/>
              </a:rPr>
              <a:t>NLTK (Natural Language Tool Kit) : </a:t>
            </a:r>
          </a:p>
          <a:p>
            <a:pPr>
              <a:lnSpc>
                <a:spcPct val="100000"/>
              </a:lnSpc>
            </a:pPr>
            <a:r>
              <a:rPr lang="en-US" sz="3600" dirty="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 One of the widely used Python package for text mining</a:t>
            </a:r>
            <a:endParaRPr lang="en-US" sz="3600" dirty="0">
              <a:latin typeface="Tahoma" panose="020B0604030504040204" pitchFamily="34" charset="0"/>
              <a:ea typeface="Tahoma" panose="020B0604030504040204" pitchFamily="34" charset="0"/>
              <a:cs typeface="Tahoma" panose="020B0604030504040204" pitchFamily="34" charset="0"/>
            </a:endParaRPr>
          </a:p>
          <a:p>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Technologies applied</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984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Test Samples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532F8713-0C08-9D43-A306-C5597DEF79A0}"/>
              </a:ext>
            </a:extLst>
          </p:cNvPr>
          <p:cNvPicPr>
            <a:picLocks noChangeAspect="1"/>
          </p:cNvPicPr>
          <p:nvPr/>
        </p:nvPicPr>
        <p:blipFill>
          <a:blip r:embed="rId3"/>
          <a:stretch>
            <a:fillRect/>
          </a:stretch>
        </p:blipFill>
        <p:spPr>
          <a:xfrm>
            <a:off x="354989" y="2423810"/>
            <a:ext cx="5741011" cy="2909827"/>
          </a:xfrm>
          <a:prstGeom prst="rect">
            <a:avLst/>
          </a:prstGeom>
        </p:spPr>
      </p:pic>
      <p:pic>
        <p:nvPicPr>
          <p:cNvPr id="7" name="Picture 6">
            <a:extLst>
              <a:ext uri="{FF2B5EF4-FFF2-40B4-BE49-F238E27FC236}">
                <a16:creationId xmlns:a16="http://schemas.microsoft.com/office/drawing/2014/main" id="{E65889A8-0979-C742-8D9A-88AEDF320465}"/>
              </a:ext>
            </a:extLst>
          </p:cNvPr>
          <p:cNvPicPr>
            <a:picLocks noChangeAspect="1"/>
          </p:cNvPicPr>
          <p:nvPr/>
        </p:nvPicPr>
        <p:blipFill>
          <a:blip r:embed="rId4"/>
          <a:stretch>
            <a:fillRect/>
          </a:stretch>
        </p:blipFill>
        <p:spPr>
          <a:xfrm>
            <a:off x="1544797" y="4093630"/>
            <a:ext cx="6705790" cy="2654816"/>
          </a:xfrm>
          <a:prstGeom prst="rect">
            <a:avLst/>
          </a:prstGeom>
          <a:ln>
            <a:solidFill>
              <a:schemeClr val="bg1"/>
            </a:solidFill>
          </a:ln>
        </p:spPr>
      </p:pic>
      <p:pic>
        <p:nvPicPr>
          <p:cNvPr id="9" name="Picture 8">
            <a:extLst>
              <a:ext uri="{FF2B5EF4-FFF2-40B4-BE49-F238E27FC236}">
                <a16:creationId xmlns:a16="http://schemas.microsoft.com/office/drawing/2014/main" id="{800D86C9-0D1A-2E49-8E42-3BFE0F2D1AD8}"/>
              </a:ext>
            </a:extLst>
          </p:cNvPr>
          <p:cNvPicPr>
            <a:picLocks noChangeAspect="1"/>
          </p:cNvPicPr>
          <p:nvPr/>
        </p:nvPicPr>
        <p:blipFill>
          <a:blip r:embed="rId5"/>
          <a:stretch>
            <a:fillRect/>
          </a:stretch>
        </p:blipFill>
        <p:spPr>
          <a:xfrm>
            <a:off x="3659632" y="2979277"/>
            <a:ext cx="5969356" cy="2909827"/>
          </a:xfrm>
          <a:prstGeom prst="rect">
            <a:avLst/>
          </a:prstGeom>
          <a:ln>
            <a:solidFill>
              <a:schemeClr val="bg1"/>
            </a:solidFill>
          </a:ln>
        </p:spPr>
      </p:pic>
      <p:sp>
        <p:nvSpPr>
          <p:cNvPr id="3" name="TextBox 2">
            <a:extLst>
              <a:ext uri="{FF2B5EF4-FFF2-40B4-BE49-F238E27FC236}">
                <a16:creationId xmlns:a16="http://schemas.microsoft.com/office/drawing/2014/main" id="{833D2DD4-F04A-9B47-9236-C597C752E2B9}"/>
              </a:ext>
            </a:extLst>
          </p:cNvPr>
          <p:cNvSpPr txBox="1"/>
          <p:nvPr/>
        </p:nvSpPr>
        <p:spPr>
          <a:xfrm>
            <a:off x="3427833" y="1962145"/>
            <a:ext cx="5336333" cy="461665"/>
          </a:xfrm>
          <a:prstGeom prst="rect">
            <a:avLst/>
          </a:prstGeom>
          <a:noFill/>
        </p:spPr>
        <p:txBody>
          <a:bodyPr wrap="none" rtlCol="0">
            <a:spAutoFit/>
          </a:bodyPr>
          <a:lstStyle/>
          <a:p>
            <a:r>
              <a:rPr lang="en-US" sz="2400" dirty="0"/>
              <a:t>20 deidentified Pathology report samples</a:t>
            </a:r>
          </a:p>
        </p:txBody>
      </p:sp>
      <p:sp>
        <p:nvSpPr>
          <p:cNvPr id="4" name="TextBox 3">
            <a:extLst>
              <a:ext uri="{FF2B5EF4-FFF2-40B4-BE49-F238E27FC236}">
                <a16:creationId xmlns:a16="http://schemas.microsoft.com/office/drawing/2014/main" id="{2E806280-0392-ED47-BC5C-EC8FBB23EA57}"/>
              </a:ext>
            </a:extLst>
          </p:cNvPr>
          <p:cNvSpPr txBox="1"/>
          <p:nvPr/>
        </p:nvSpPr>
        <p:spPr>
          <a:xfrm>
            <a:off x="10177362" y="4093630"/>
            <a:ext cx="939681" cy="707886"/>
          </a:xfrm>
          <a:prstGeom prst="rect">
            <a:avLst/>
          </a:prstGeom>
          <a:noFill/>
        </p:spPr>
        <p:txBody>
          <a:bodyPr wrap="none" rtlCol="0">
            <a:spAutoFit/>
          </a:bodyPr>
          <a:lstStyle/>
          <a:p>
            <a:r>
              <a:rPr lang="en-US" sz="4000" b="1" dirty="0"/>
              <a:t> . . .</a:t>
            </a:r>
          </a:p>
        </p:txBody>
      </p:sp>
    </p:spTree>
    <p:extLst>
      <p:ext uri="{BB962C8B-B14F-4D97-AF65-F5344CB8AC3E}">
        <p14:creationId xmlns:p14="http://schemas.microsoft.com/office/powerpoint/2010/main" val="2222666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 1</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573936" y="1998909"/>
            <a:ext cx="11044128" cy="4501232"/>
          </a:xfrm>
          <a:prstGeom prst="rect">
            <a:avLst/>
          </a:prstGeom>
          <a:noFill/>
        </p:spPr>
        <p:txBody>
          <a:bodyPr wrap="square" rtlCol="0">
            <a:spAutoFit/>
          </a:bodyPr>
          <a:lstStyle/>
          <a:p>
            <a:pPr marL="457200">
              <a:lnSpc>
                <a:spcPts val="3500"/>
              </a:lnSpc>
            </a:pPr>
            <a:r>
              <a:rPr lang="en-US" sz="2400" dirty="0">
                <a:latin typeface="Tahoma" panose="020B0604030504040204" pitchFamily="34" charset="0"/>
                <a:ea typeface="Tahoma" panose="020B0604030504040204" pitchFamily="34" charset="0"/>
                <a:cs typeface="Tahoma" panose="020B0604030504040204" pitchFamily="34" charset="0"/>
              </a:rPr>
              <a:t>1. Setting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Stemming/Normalization standards</a:t>
            </a:r>
            <a:r>
              <a:rPr lang="en-US" sz="2400" dirty="0">
                <a:latin typeface="Tahoma" panose="020B0604030504040204" pitchFamily="34" charset="0"/>
                <a:ea typeface="Tahoma" panose="020B0604030504040204" pitchFamily="34" charset="0"/>
                <a:cs typeface="Tahoma" panose="020B0604030504040204" pitchFamily="34" charset="0"/>
              </a:rPr>
              <a:t> and a list of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stop words</a:t>
            </a:r>
          </a:p>
          <a:p>
            <a:pPr marL="457200">
              <a:lnSpc>
                <a:spcPts val="3500"/>
              </a:lnSpc>
            </a:pPr>
            <a:r>
              <a:rPr lang="en-US" sz="2400" dirty="0">
                <a:latin typeface="Tahoma" panose="020B0604030504040204" pitchFamily="34" charset="0"/>
                <a:ea typeface="Tahoma" panose="020B0604030504040204" pitchFamily="34" charset="0"/>
                <a:cs typeface="Tahoma" panose="020B0604030504040204" pitchFamily="34" charset="0"/>
              </a:rPr>
              <a:t>2. Importing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UMLS</a:t>
            </a:r>
            <a:r>
              <a:rPr lang="en-US" sz="2400" dirty="0">
                <a:latin typeface="Tahoma" panose="020B0604030504040204" pitchFamily="34" charset="0"/>
                <a:ea typeface="Tahoma" panose="020B0604030504040204" pitchFamily="34" charset="0"/>
                <a:cs typeface="Tahoma" panose="020B0604030504040204" pitchFamily="34" charset="0"/>
              </a:rPr>
              <a:t> to train samples</a:t>
            </a:r>
            <a:br>
              <a:rPr lang="en-US" sz="2400" dirty="0">
                <a:latin typeface="Tahoma" panose="020B0604030504040204" pitchFamily="34" charset="0"/>
                <a:ea typeface="Tahoma" panose="020B0604030504040204" pitchFamily="34" charset="0"/>
                <a:cs typeface="Tahoma" panose="020B0604030504040204" pitchFamily="34" charset="0"/>
              </a:rPr>
            </a:br>
            <a:r>
              <a:rPr lang="en-US" sz="24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 Unified Medical Language System(UMLS) is </a:t>
            </a:r>
            <a:r>
              <a:rPr lang="en-US" sz="2000" dirty="0"/>
              <a:t>a compendium of many controlled 	vocabularies in the biomedical sciences</a:t>
            </a:r>
            <a:endParaRPr lang="en-US" sz="2000" dirty="0">
              <a:latin typeface="Tahoma" panose="020B0604030504040204" pitchFamily="34" charset="0"/>
              <a:ea typeface="Tahoma" panose="020B0604030504040204" pitchFamily="34" charset="0"/>
              <a:cs typeface="Tahoma" panose="020B0604030504040204" pitchFamily="34" charset="0"/>
            </a:endParaRPr>
          </a:p>
          <a:p>
            <a:pPr marL="457200">
              <a:lnSpc>
                <a:spcPts val="3500"/>
              </a:lnSpc>
            </a:pPr>
            <a:r>
              <a:rPr lang="en-US" sz="2400" dirty="0">
                <a:latin typeface="Tahoma" panose="020B0604030504040204" pitchFamily="34" charset="0"/>
                <a:ea typeface="Tahoma" panose="020B0604030504040204" pitchFamily="34" charset="0"/>
                <a:cs typeface="Tahoma" panose="020B0604030504040204" pitchFamily="34" charset="0"/>
              </a:rPr>
              <a:t>3.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Tokenized</a:t>
            </a:r>
            <a:r>
              <a:rPr lang="en-US" sz="2400" dirty="0">
                <a:latin typeface="Tahoma" panose="020B0604030504040204" pitchFamily="34" charset="0"/>
                <a:ea typeface="Tahoma" panose="020B0604030504040204" pitchFamily="34" charset="0"/>
                <a:cs typeface="Tahoma" panose="020B0604030504040204" pitchFamily="34" charset="0"/>
              </a:rPr>
              <a:t> by words,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filtered against stop words</a:t>
            </a:r>
            <a:r>
              <a:rPr lang="en-US" sz="2400" dirty="0">
                <a:latin typeface="Tahoma" panose="020B0604030504040204" pitchFamily="34" charset="0"/>
                <a:ea typeface="Tahoma" panose="020B0604030504040204" pitchFamily="34" charset="0"/>
                <a:cs typeface="Tahoma" panose="020B0604030504040204" pitchFamily="34" charset="0"/>
              </a:rPr>
              <a:t>, and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lemmatized</a:t>
            </a:r>
          </a:p>
          <a:p>
            <a:pPr marL="457200">
              <a:lnSpc>
                <a:spcPts val="3500"/>
              </a:lnSpc>
            </a:pPr>
            <a:r>
              <a:rPr lang="en-US" sz="2400" dirty="0">
                <a:latin typeface="Tahoma" panose="020B0604030504040204" pitchFamily="34" charset="0"/>
                <a:ea typeface="Tahoma" panose="020B0604030504040204" pitchFamily="34" charset="0"/>
                <a:cs typeface="Tahoma" panose="020B0604030504040204" pitchFamily="34" charset="0"/>
              </a:rPr>
              <a:t>4.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Part-of-Speech Tagging</a:t>
            </a:r>
          </a:p>
          <a:p>
            <a:pPr marL="457200">
              <a:lnSpc>
                <a:spcPts val="3500"/>
              </a:lnSpc>
            </a:pPr>
            <a:r>
              <a:rPr lang="en-US" sz="2400" dirty="0">
                <a:latin typeface="Tahoma" panose="020B0604030504040204" pitchFamily="34" charset="0"/>
                <a:ea typeface="Tahoma" panose="020B0604030504040204" pitchFamily="34" charset="0"/>
                <a:cs typeface="Tahoma" panose="020B0604030504040204" pitchFamily="34" charset="0"/>
              </a:rPr>
              <a:t>5. Searching for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cardinal quantity values </a:t>
            </a:r>
            <a:r>
              <a:rPr lang="en-US" sz="2400" dirty="0">
                <a:latin typeface="Tahoma" panose="020B0604030504040204" pitchFamily="34" charset="0"/>
                <a:ea typeface="Tahoma" panose="020B0604030504040204" pitchFamily="34" charset="0"/>
                <a:cs typeface="Tahoma" panose="020B0604030504040204" pitchFamily="34" charset="0"/>
              </a:rPr>
              <a:t>( from Part of Speech tagging)</a:t>
            </a:r>
          </a:p>
          <a:p>
            <a:pPr marL="457200">
              <a:lnSpc>
                <a:spcPts val="3500"/>
              </a:lnSpc>
            </a:pPr>
            <a:r>
              <a:rPr lang="en-US" sz="2400" dirty="0">
                <a:latin typeface="Tahoma" panose="020B0604030504040204" pitchFamily="34" charset="0"/>
                <a:ea typeface="Tahoma" panose="020B0604030504040204" pitchFamily="34" charset="0"/>
                <a:cs typeface="Tahoma" panose="020B0604030504040204" pitchFamily="34" charset="0"/>
              </a:rPr>
              <a:t>	- Because the numbers in text typically mean something.</a:t>
            </a:r>
            <a:br>
              <a:rPr lang="en-US" sz="2400" dirty="0">
                <a:latin typeface="Tahoma" panose="020B0604030504040204" pitchFamily="34" charset="0"/>
                <a:ea typeface="Tahoma" panose="020B0604030504040204" pitchFamily="34" charset="0"/>
                <a:cs typeface="Tahoma" panose="020B0604030504040204" pitchFamily="34" charset="0"/>
              </a:rPr>
            </a:br>
            <a:r>
              <a:rPr lang="en-US" sz="2400" dirty="0">
                <a:latin typeface="Tahoma" panose="020B0604030504040204" pitchFamily="34" charset="0"/>
                <a:ea typeface="Tahoma" panose="020B0604030504040204" pitchFamily="34" charset="0"/>
                <a:cs typeface="Tahoma" panose="020B0604030504040204" pitchFamily="34" charset="0"/>
              </a:rPr>
              <a:t>6. Searching for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gender</a:t>
            </a:r>
            <a:r>
              <a:rPr lang="en-US" sz="2400" dirty="0">
                <a:latin typeface="Tahoma" panose="020B0604030504040204" pitchFamily="34" charset="0"/>
                <a:ea typeface="Tahoma" panose="020B0604030504040204" pitchFamily="34" charset="0"/>
                <a:cs typeface="Tahoma" panose="020B0604030504040204" pitchFamily="34" charset="0"/>
              </a:rPr>
              <a:t> information</a:t>
            </a:r>
          </a:p>
          <a:p>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843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Half-way Result</a:t>
            </a:r>
          </a:p>
        </p:txBody>
      </p:sp>
      <p:sp>
        <p:nvSpPr>
          <p:cNvPr id="7" name="TextBox 6">
            <a:extLst>
              <a:ext uri="{FF2B5EF4-FFF2-40B4-BE49-F238E27FC236}">
                <a16:creationId xmlns:a16="http://schemas.microsoft.com/office/drawing/2014/main" id="{E69A74ED-060A-7A4D-89A8-0CCD7A9230A6}"/>
              </a:ext>
            </a:extLst>
          </p:cNvPr>
          <p:cNvSpPr txBox="1"/>
          <p:nvPr/>
        </p:nvSpPr>
        <p:spPr>
          <a:xfrm>
            <a:off x="441690" y="2082683"/>
            <a:ext cx="6352508" cy="1569660"/>
          </a:xfrm>
          <a:prstGeom prst="rect">
            <a:avLst/>
          </a:prstGeom>
          <a:noFill/>
        </p:spPr>
        <p:txBody>
          <a:bodyPr wrap="none" rtlCol="0">
            <a:spAutoFit/>
          </a:bodyPr>
          <a:lstStyle/>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Based on the Part-of-Speech, </a:t>
            </a:r>
          </a:p>
          <a:p>
            <a:r>
              <a:rPr lang="en-US" sz="2400" dirty="0">
                <a:latin typeface="Tahoma" panose="020B0604030504040204" pitchFamily="34" charset="0"/>
                <a:ea typeface="Tahoma" panose="020B0604030504040204" pitchFamily="34" charset="0"/>
                <a:cs typeface="Tahoma" panose="020B0604030504040204" pitchFamily="34" charset="0"/>
              </a:rPr>
              <a:t>the cardinal quantity and gender information </a:t>
            </a:r>
          </a:p>
          <a:p>
            <a:r>
              <a:rPr lang="en-US" sz="2400" dirty="0">
                <a:latin typeface="Tahoma" panose="020B0604030504040204" pitchFamily="34" charset="0"/>
                <a:ea typeface="Tahoma" panose="020B0604030504040204" pitchFamily="34" charset="0"/>
                <a:cs typeface="Tahoma" panose="020B0604030504040204" pitchFamily="34" charset="0"/>
              </a:rPr>
              <a:t>are extracted.</a:t>
            </a:r>
          </a:p>
        </p:txBody>
      </p:sp>
      <p:pic>
        <p:nvPicPr>
          <p:cNvPr id="6" name="Picture 5">
            <a:extLst>
              <a:ext uri="{FF2B5EF4-FFF2-40B4-BE49-F238E27FC236}">
                <a16:creationId xmlns:a16="http://schemas.microsoft.com/office/drawing/2014/main" id="{C4A6F21E-0487-CC48-959E-468FD080115B}"/>
              </a:ext>
            </a:extLst>
          </p:cNvPr>
          <p:cNvPicPr>
            <a:picLocks noChangeAspect="1"/>
          </p:cNvPicPr>
          <p:nvPr/>
        </p:nvPicPr>
        <p:blipFill>
          <a:blip r:embed="rId3"/>
          <a:stretch>
            <a:fillRect/>
          </a:stretch>
        </p:blipFill>
        <p:spPr>
          <a:xfrm>
            <a:off x="6976106" y="1997913"/>
            <a:ext cx="4124779" cy="4329879"/>
          </a:xfrm>
          <a:prstGeom prst="rect">
            <a:avLst/>
          </a:prstGeom>
        </p:spPr>
      </p:pic>
    </p:spTree>
    <p:extLst>
      <p:ext uri="{BB962C8B-B14F-4D97-AF65-F5344CB8AC3E}">
        <p14:creationId xmlns:p14="http://schemas.microsoft.com/office/powerpoint/2010/main" val="73276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 2</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521339" y="2109933"/>
            <a:ext cx="11044128" cy="3108543"/>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Extracting :</a:t>
            </a:r>
            <a:br>
              <a:rPr lang="en-US" sz="2800" dirty="0">
                <a:latin typeface="Tahoma" panose="020B0604030504040204" pitchFamily="34" charset="0"/>
                <a:ea typeface="Tahoma" panose="020B0604030504040204" pitchFamily="34" charset="0"/>
                <a:cs typeface="Tahoma" panose="020B0604030504040204" pitchFamily="34" charset="0"/>
              </a:rPr>
            </a:br>
            <a:endParaRPr lang="en-US" sz="28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 strings for Final diagnosis</a:t>
            </a:r>
            <a:br>
              <a:rPr lang="en-US" sz="2800" dirty="0">
                <a:latin typeface="Tahoma" panose="020B0604030504040204" pitchFamily="34" charset="0"/>
                <a:ea typeface="Tahoma" panose="020B0604030504040204" pitchFamily="34" charset="0"/>
                <a:cs typeface="Tahoma" panose="020B0604030504040204" pitchFamily="34" charset="0"/>
              </a:rPr>
            </a:b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 body part</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clinical procedure information</a:t>
            </a:r>
            <a:endParaRPr lang="en-US" sz="2800" dirty="0">
              <a:latin typeface="Tahoma" panose="020B0604030504040204" pitchFamily="34" charset="0"/>
              <a:ea typeface="Tahoma" panose="020B0604030504040204" pitchFamily="34" charset="0"/>
              <a:cs typeface="Tahoma" panose="020B0604030504040204" pitchFamily="34" charset="0"/>
            </a:endParaRPr>
          </a:p>
          <a:p>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	- diagnosis</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grade information</a:t>
            </a:r>
            <a:b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br>
            <a:endParaRPr lang="en-US" sz="28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patient’s diagnoses </a:t>
            </a:r>
            <a:r>
              <a:rPr lang="en-US" sz="2800" dirty="0">
                <a:latin typeface="Tahoma" panose="020B0604030504040204" pitchFamily="34" charset="0"/>
                <a:ea typeface="Tahoma" panose="020B0604030504040204" pitchFamily="34" charset="0"/>
                <a:cs typeface="Tahoma" panose="020B0604030504040204" pitchFamily="34" charset="0"/>
              </a:rPr>
              <a:t>information and extract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only important terms</a:t>
            </a:r>
            <a:r>
              <a:rPr lang="en-US" sz="2800" dirty="0">
                <a:latin typeface="Tahoma" panose="020B0604030504040204" pitchFamily="34" charset="0"/>
                <a:ea typeface="Tahoma" panose="020B0604030504040204" pitchFamily="34" charset="0"/>
                <a:cs typeface="Tahoma" panose="020B0604030504040204" pitchFamily="34" charset="0"/>
              </a:rPr>
              <a:t>.</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88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0BB9F5-74C9-0542-8B19-3A2E71D851F1}"/>
              </a:ext>
            </a:extLst>
          </p:cNvPr>
          <p:cNvSpPr/>
          <p:nvPr/>
        </p:nvSpPr>
        <p:spPr>
          <a:xfrm>
            <a:off x="273625" y="487658"/>
            <a:ext cx="11644749" cy="1200329"/>
          </a:xfrm>
          <a:prstGeom prst="rect">
            <a:avLst/>
          </a:prstGeom>
        </p:spPr>
        <p:txBody>
          <a:bodyPr wrap="square">
            <a:spAutoFit/>
          </a:bodyPr>
          <a:lstStyle/>
          <a:p>
            <a:r>
              <a:rPr lang="en-US" dirty="0"/>
              <a:t>'… FINAL DIAGNOSIS : A. Cervix, biopsy:  - At least high grade squamous intraepithelial lesion (CIN III) in a background of extensive necrosis, see comment. Comment : The specimen is predominately necrotic; however, there are small superficial fragments of severely dysplastic epithelium present. These findings are consistent with squamous cell carcinoma (unsampled) ...'</a:t>
            </a:r>
          </a:p>
        </p:txBody>
      </p:sp>
      <p:sp>
        <p:nvSpPr>
          <p:cNvPr id="16" name="Rectangle 15">
            <a:extLst>
              <a:ext uri="{FF2B5EF4-FFF2-40B4-BE49-F238E27FC236}">
                <a16:creationId xmlns:a16="http://schemas.microsoft.com/office/drawing/2014/main" id="{C1EE958E-5B07-7742-8C2A-AECAA2D594DE}"/>
              </a:ext>
            </a:extLst>
          </p:cNvPr>
          <p:cNvSpPr/>
          <p:nvPr/>
        </p:nvSpPr>
        <p:spPr>
          <a:xfrm>
            <a:off x="273625" y="3720428"/>
            <a:ext cx="11644749" cy="1354217"/>
          </a:xfrm>
          <a:prstGeom prst="rect">
            <a:avLst/>
          </a:prstGeom>
        </p:spPr>
        <p:txBody>
          <a:bodyPr wrap="square">
            <a:spAutoFit/>
          </a:bodyPr>
          <a:lstStyle/>
          <a:p>
            <a:r>
              <a:rPr lang="en-US" dirty="0"/>
              <a:t>'… FINAL DIAGNOSIS : A. Cervix, biopsy:  - At least </a:t>
            </a:r>
            <a:r>
              <a:rPr lang="en-US" sz="2800" dirty="0">
                <a:solidFill>
                  <a:srgbClr val="7030A0"/>
                </a:solidFill>
              </a:rPr>
              <a:t>high grade </a:t>
            </a:r>
            <a:r>
              <a:rPr lang="en-US" dirty="0"/>
              <a:t>squamous intraepithelial lesion (CIN III) in a background of extensive necrosis, see comment. Comment : The specimen is predominately necrotic; however, there are small superficial fragments of severely dysplastic epithelium present. These findings are consistent with squamous cell carcinoma (unsampled) ...'</a:t>
            </a:r>
          </a:p>
        </p:txBody>
      </p:sp>
      <p:sp>
        <p:nvSpPr>
          <p:cNvPr id="18" name="Rectangle 17">
            <a:extLst>
              <a:ext uri="{FF2B5EF4-FFF2-40B4-BE49-F238E27FC236}">
                <a16:creationId xmlns:a16="http://schemas.microsoft.com/office/drawing/2014/main" id="{43AA1ADD-8D27-1B45-9FE0-842784D21A9F}"/>
              </a:ext>
            </a:extLst>
          </p:cNvPr>
          <p:cNvSpPr/>
          <p:nvPr/>
        </p:nvSpPr>
        <p:spPr>
          <a:xfrm>
            <a:off x="273625" y="5525707"/>
            <a:ext cx="11644749" cy="1200329"/>
          </a:xfrm>
          <a:prstGeom prst="rect">
            <a:avLst/>
          </a:prstGeom>
        </p:spPr>
        <p:txBody>
          <a:bodyPr wrap="square">
            <a:spAutoFit/>
          </a:bodyPr>
          <a:lstStyle/>
          <a:p>
            <a:r>
              <a:rPr lang="en-US" dirty="0"/>
              <a:t>'… FINAL DIAGNOSIS : A. Cervix, biopsy:  </a:t>
            </a:r>
            <a:r>
              <a:rPr lang="en-US" dirty="0">
                <a:highlight>
                  <a:srgbClr val="FFFF00"/>
                </a:highlight>
              </a:rPr>
              <a:t>- At least high grade squamous intraepithelial lesion (CIN III) in a background of extensive necrosis, see comment. Comment : The specimen is predominately necrotic; however, there are small superficial fragments of severely dysplastic epithelium present. These findings are consistent with squamous cell carcinoma (unsampled) ..</a:t>
            </a:r>
            <a:r>
              <a:rPr lang="en-US" dirty="0"/>
              <a:t>.'</a:t>
            </a:r>
          </a:p>
        </p:txBody>
      </p:sp>
      <p:sp>
        <p:nvSpPr>
          <p:cNvPr id="3" name="Rectangle 2">
            <a:extLst>
              <a:ext uri="{FF2B5EF4-FFF2-40B4-BE49-F238E27FC236}">
                <a16:creationId xmlns:a16="http://schemas.microsoft.com/office/drawing/2014/main" id="{3E068072-B5C6-3145-9C96-CA0D19A8DED2}"/>
              </a:ext>
            </a:extLst>
          </p:cNvPr>
          <p:cNvSpPr/>
          <p:nvPr/>
        </p:nvSpPr>
        <p:spPr>
          <a:xfrm>
            <a:off x="273625" y="131964"/>
            <a:ext cx="6325129" cy="369332"/>
          </a:xfrm>
          <a:prstGeom prst="rect">
            <a:avLst/>
          </a:prstGeom>
        </p:spPr>
        <p:txBody>
          <a:bodyPr wrap="none">
            <a:spAutoFit/>
          </a:bodyPr>
          <a:lstStyle/>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strings for Final diagnosis </a:t>
            </a:r>
            <a:r>
              <a:rPr lang="en-US" dirty="0">
                <a:latin typeface="Tahoma" panose="020B0604030504040204" pitchFamily="34" charset="0"/>
                <a:ea typeface="Tahoma" panose="020B0604030504040204" pitchFamily="34" charset="0"/>
                <a:cs typeface="Tahoma" panose="020B0604030504040204" pitchFamily="34" charset="0"/>
              </a:rPr>
              <a:t>based on the section indicator</a:t>
            </a:r>
          </a:p>
        </p:txBody>
      </p:sp>
      <p:sp>
        <p:nvSpPr>
          <p:cNvPr id="4" name="Rectangle 3">
            <a:extLst>
              <a:ext uri="{FF2B5EF4-FFF2-40B4-BE49-F238E27FC236}">
                <a16:creationId xmlns:a16="http://schemas.microsoft.com/office/drawing/2014/main" id="{5736DA58-7D30-9244-8F80-8779482BBD14}"/>
              </a:ext>
            </a:extLst>
          </p:cNvPr>
          <p:cNvSpPr/>
          <p:nvPr/>
        </p:nvSpPr>
        <p:spPr>
          <a:xfrm>
            <a:off x="273625" y="3535762"/>
            <a:ext cx="6140142" cy="369332"/>
          </a:xfrm>
          <a:prstGeom prst="rect">
            <a:avLst/>
          </a:prstGeom>
        </p:spPr>
        <p:txBody>
          <a:bodyPr wrap="none">
            <a:spAutoFit/>
          </a:bodyPr>
          <a:lstStyle/>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diagnosis grade information </a:t>
            </a:r>
            <a:r>
              <a:rPr lang="en-US" dirty="0">
                <a:latin typeface="Tahoma" panose="020B0604030504040204" pitchFamily="34" charset="0"/>
                <a:ea typeface="Tahoma" panose="020B0604030504040204" pitchFamily="34" charset="0"/>
                <a:cs typeface="Tahoma" panose="020B0604030504040204" pitchFamily="34" charset="0"/>
              </a:rPr>
              <a:t>from the extracted strings</a:t>
            </a:r>
          </a:p>
        </p:txBody>
      </p:sp>
      <p:sp>
        <p:nvSpPr>
          <p:cNvPr id="6" name="Rectangle 5">
            <a:extLst>
              <a:ext uri="{FF2B5EF4-FFF2-40B4-BE49-F238E27FC236}">
                <a16:creationId xmlns:a16="http://schemas.microsoft.com/office/drawing/2014/main" id="{8C0C2F08-8D37-F84A-9E5F-FB6CD77522A1}"/>
              </a:ext>
            </a:extLst>
          </p:cNvPr>
          <p:cNvSpPr/>
          <p:nvPr/>
        </p:nvSpPr>
        <p:spPr>
          <a:xfrm>
            <a:off x="273625" y="5224133"/>
            <a:ext cx="10853530" cy="369332"/>
          </a:xfrm>
          <a:prstGeom prst="rect">
            <a:avLst/>
          </a:prstGeom>
        </p:spPr>
        <p:txBody>
          <a:bodyPr wrap="square">
            <a:spAutoFit/>
          </a:bodyPr>
          <a:lstStyle/>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patient’s diagnoses </a:t>
            </a:r>
            <a:r>
              <a:rPr lang="en-US" dirty="0">
                <a:latin typeface="Tahoma" panose="020B0604030504040204" pitchFamily="34" charset="0"/>
                <a:ea typeface="Tahoma" panose="020B0604030504040204" pitchFamily="34" charset="0"/>
                <a:cs typeface="Tahoma" panose="020B0604030504040204" pitchFamily="34" charset="0"/>
              </a:rPr>
              <a:t>information</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37460018-32E2-774E-BD2F-43AFAF6BD117}"/>
              </a:ext>
            </a:extLst>
          </p:cNvPr>
          <p:cNvSpPr/>
          <p:nvPr/>
        </p:nvSpPr>
        <p:spPr>
          <a:xfrm>
            <a:off x="490330" y="501296"/>
            <a:ext cx="1921566" cy="3600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6E6123-AFD2-6548-897F-888C499A57C9}"/>
              </a:ext>
            </a:extLst>
          </p:cNvPr>
          <p:cNvSpPr/>
          <p:nvPr/>
        </p:nvSpPr>
        <p:spPr>
          <a:xfrm>
            <a:off x="273625" y="2028344"/>
            <a:ext cx="11644749" cy="1354217"/>
          </a:xfrm>
          <a:prstGeom prst="rect">
            <a:avLst/>
          </a:prstGeom>
        </p:spPr>
        <p:txBody>
          <a:bodyPr wrap="square">
            <a:spAutoFit/>
          </a:bodyPr>
          <a:lstStyle/>
          <a:p>
            <a:r>
              <a:rPr lang="en-US" dirty="0"/>
              <a:t>'… FINAL DIAGNOSIS : A. </a:t>
            </a:r>
            <a:r>
              <a:rPr lang="en-US" sz="2800" dirty="0">
                <a:solidFill>
                  <a:srgbClr val="7030A0"/>
                </a:solidFill>
              </a:rPr>
              <a:t>Cervix, biopsy</a:t>
            </a:r>
            <a:r>
              <a:rPr lang="en-US" dirty="0"/>
              <a:t>:  - At least high grade squamous intraepithelial lesion (CIN III) in a background of extensive necrosis, see comment. Comment : The specimen is predominately necrotic; however, there are small superficial fragments of severely dysplastic epithelium present. These findings are consistent with squamous cell carcinoma (unsampled) ...'</a:t>
            </a:r>
          </a:p>
        </p:txBody>
      </p:sp>
      <p:sp>
        <p:nvSpPr>
          <p:cNvPr id="13" name="Rectangle 12">
            <a:extLst>
              <a:ext uri="{FF2B5EF4-FFF2-40B4-BE49-F238E27FC236}">
                <a16:creationId xmlns:a16="http://schemas.microsoft.com/office/drawing/2014/main" id="{1EF068D4-D913-AE45-8F77-118F13BA3F20}"/>
              </a:ext>
            </a:extLst>
          </p:cNvPr>
          <p:cNvSpPr/>
          <p:nvPr/>
        </p:nvSpPr>
        <p:spPr>
          <a:xfrm>
            <a:off x="273625" y="1837475"/>
            <a:ext cx="7924800" cy="369332"/>
          </a:xfrm>
          <a:prstGeom prst="rect">
            <a:avLst/>
          </a:prstGeom>
        </p:spPr>
        <p:txBody>
          <a:bodyPr wrap="square">
            <a:spAutoFit/>
          </a:bodyPr>
          <a:lstStyle/>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body part, clinical procedure information </a:t>
            </a:r>
            <a:r>
              <a:rPr lang="en-US" dirty="0">
                <a:latin typeface="Tahoma" panose="020B0604030504040204" pitchFamily="34" charset="0"/>
                <a:ea typeface="Tahoma" panose="020B0604030504040204" pitchFamily="34" charset="0"/>
                <a:cs typeface="Tahoma" panose="020B0604030504040204" pitchFamily="34" charset="0"/>
              </a:rPr>
              <a:t>from the extracted strings</a:t>
            </a:r>
            <a:endParaRPr lang="en-US" dirty="0"/>
          </a:p>
        </p:txBody>
      </p:sp>
    </p:spTree>
    <p:extLst>
      <p:ext uri="{BB962C8B-B14F-4D97-AF65-F5344CB8AC3E}">
        <p14:creationId xmlns:p14="http://schemas.microsoft.com/office/powerpoint/2010/main" val="3383439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8899BC8-79F7-E64D-8DAD-9EFFE5C97CD6}"/>
              </a:ext>
            </a:extLst>
          </p:cNvPr>
          <p:cNvPicPr>
            <a:picLocks noChangeAspect="1"/>
          </p:cNvPicPr>
          <p:nvPr/>
        </p:nvPicPr>
        <p:blipFill>
          <a:blip r:embed="rId3"/>
          <a:stretch>
            <a:fillRect/>
          </a:stretch>
        </p:blipFill>
        <p:spPr>
          <a:xfrm>
            <a:off x="0" y="2288263"/>
            <a:ext cx="7268705" cy="4576524"/>
          </a:xfrm>
          <a:prstGeom prst="rect">
            <a:avLst/>
          </a:prstGeom>
        </p:spPr>
      </p:pic>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Discussion 1</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Machine Learning approaches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8A08DA47-D997-154D-8E8C-1A201D7A9331}"/>
              </a:ext>
            </a:extLst>
          </p:cNvPr>
          <p:cNvSpPr txBox="1"/>
          <p:nvPr/>
        </p:nvSpPr>
        <p:spPr>
          <a:xfrm>
            <a:off x="7109010" y="2437075"/>
            <a:ext cx="5204012" cy="2739211"/>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Every single word is tested for the matching rate against the terms in UMLS.</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For example: </a:t>
            </a:r>
          </a:p>
          <a:p>
            <a:r>
              <a:rPr lang="en-US" dirty="0">
                <a:latin typeface="Tahoma" panose="020B0604030504040204" pitchFamily="34" charset="0"/>
                <a:ea typeface="Tahoma" panose="020B0604030504040204" pitchFamily="34" charset="0"/>
                <a:cs typeface="Tahoma" panose="020B0604030504040204" pitchFamily="34" charset="0"/>
              </a:rPr>
              <a:t>Testing word : </a:t>
            </a:r>
            <a:r>
              <a:rPr lang="en-US" dirty="0"/>
              <a:t>squamous cell carcinoma </a:t>
            </a:r>
            <a:br>
              <a:rPr lang="en-US" dirty="0"/>
            </a:br>
            <a:r>
              <a:rPr lang="en-US" dirty="0"/>
              <a:t>UMLS : squamous cell carcinoma antigen</a:t>
            </a:r>
            <a:br>
              <a:rPr lang="en-US" dirty="0"/>
            </a:br>
            <a:br>
              <a:rPr lang="en-US" dirty="0"/>
            </a:br>
            <a:r>
              <a:rPr lang="en-US" dirty="0"/>
              <a:t>3 words are matching out of 4</a:t>
            </a:r>
            <a:br>
              <a:rPr lang="en-US" dirty="0"/>
            </a:br>
            <a:r>
              <a:rPr lang="en-US" dirty="0">
                <a:sym typeface="Wingdings" pitchFamily="2" charset="2"/>
              </a:rPr>
              <a:t> </a:t>
            </a:r>
            <a:r>
              <a:rPr lang="en-US" sz="2400" dirty="0">
                <a:sym typeface="Wingdings" pitchFamily="2" charset="2"/>
              </a:rPr>
              <a:t>matching rate : </a:t>
            </a:r>
            <a:r>
              <a:rPr lang="en-US" sz="2400" dirty="0"/>
              <a:t>3 /4 = 0.75</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EC36FD20-6016-4343-BA43-AFEB7B703666}"/>
              </a:ext>
            </a:extLst>
          </p:cNvPr>
          <p:cNvSpPr txBox="1"/>
          <p:nvPr/>
        </p:nvSpPr>
        <p:spPr>
          <a:xfrm>
            <a:off x="4381075" y="1912144"/>
            <a:ext cx="3429850" cy="369332"/>
          </a:xfrm>
          <a:prstGeom prst="rect">
            <a:avLst/>
          </a:prstGeom>
          <a:noFill/>
        </p:spPr>
        <p:txBody>
          <a:bodyPr wrap="none" rtlCol="0">
            <a:spAutoFit/>
          </a:bodyPr>
          <a:lstStyle/>
          <a:p>
            <a:r>
              <a:rPr lang="en-US" dirty="0"/>
              <a:t>Support Vector Machine algorithm</a:t>
            </a:r>
          </a:p>
        </p:txBody>
      </p:sp>
      <p:cxnSp>
        <p:nvCxnSpPr>
          <p:cNvPr id="26" name="Straight Arrow Connector 25">
            <a:extLst>
              <a:ext uri="{FF2B5EF4-FFF2-40B4-BE49-F238E27FC236}">
                <a16:creationId xmlns:a16="http://schemas.microsoft.com/office/drawing/2014/main" id="{56489086-E7A7-AD47-ABB0-8F8F759AF402}"/>
              </a:ext>
            </a:extLst>
          </p:cNvPr>
          <p:cNvCxnSpPr>
            <a:cxnSpLocks/>
          </p:cNvCxnSpPr>
          <p:nvPr/>
        </p:nvCxnSpPr>
        <p:spPr>
          <a:xfrm flipV="1">
            <a:off x="3006671" y="2637187"/>
            <a:ext cx="4102339" cy="1325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141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INTRODUCTION</a:t>
            </a:r>
          </a:p>
        </p:txBody>
      </p:sp>
      <p:sp>
        <p:nvSpPr>
          <p:cNvPr id="4" name="Title 1">
            <a:extLst>
              <a:ext uri="{FF2B5EF4-FFF2-40B4-BE49-F238E27FC236}">
                <a16:creationId xmlns:a16="http://schemas.microsoft.com/office/drawing/2014/main" id="{7BADE6F5-FE96-344E-811B-89E83E63407E}"/>
              </a:ext>
            </a:extLst>
          </p:cNvPr>
          <p:cNvSpPr txBox="1">
            <a:spLocks/>
          </p:cNvSpPr>
          <p:nvPr/>
        </p:nvSpPr>
        <p:spPr>
          <a:xfrm>
            <a:off x="838200" y="2049684"/>
            <a:ext cx="10515600" cy="4097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Arial" panose="020B0604020202020204" pitchFamily="34" charset="0"/>
              <a:buChar char="•"/>
            </a:pPr>
            <a:r>
              <a:rPr lang="en-US" sz="3200" b="1" dirty="0">
                <a:latin typeface="Tahoma" panose="020B0604030504040204" pitchFamily="34" charset="0"/>
                <a:ea typeface="Tahoma" panose="020B0604030504040204" pitchFamily="34" charset="0"/>
                <a:cs typeface="Tahoma" panose="020B0604030504040204" pitchFamily="34" charset="0"/>
              </a:rPr>
              <a:t>digital equivalent of paper records</a:t>
            </a:r>
            <a:r>
              <a:rPr lang="en-US" sz="3200" dirty="0">
                <a:latin typeface="Tahoma" panose="020B0604030504040204" pitchFamily="34" charset="0"/>
                <a:ea typeface="Tahoma" panose="020B0604030504040204" pitchFamily="34" charset="0"/>
                <a:cs typeface="Tahoma" panose="020B0604030504040204" pitchFamily="34" charset="0"/>
              </a:rPr>
              <a:t>, or charts</a:t>
            </a:r>
          </a:p>
          <a:p>
            <a:pPr marL="457200" indent="-457200">
              <a:lnSpc>
                <a:spcPct val="15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typically contain general information such as treatment and medical history about a patient</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a:extLst>
              <a:ext uri="{FF2B5EF4-FFF2-40B4-BE49-F238E27FC236}">
                <a16:creationId xmlns:a16="http://schemas.microsoft.com/office/drawing/2014/main" id="{421D3D5A-0D99-2946-BE4B-914994969F30}"/>
              </a:ext>
            </a:extLst>
          </p:cNvPr>
          <p:cNvSpPr txBox="1">
            <a:spLocks/>
          </p:cNvSpPr>
          <p:nvPr/>
        </p:nvSpPr>
        <p:spPr>
          <a:xfrm>
            <a:off x="838200" y="10701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Electronic Medical Records (EMRs)</a:t>
            </a:r>
          </a:p>
        </p:txBody>
      </p:sp>
    </p:spTree>
    <p:extLst>
      <p:ext uri="{BB962C8B-B14F-4D97-AF65-F5344CB8AC3E}">
        <p14:creationId xmlns:p14="http://schemas.microsoft.com/office/powerpoint/2010/main" val="150320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C6C5C3-2376-D840-907C-3BB920869ABF}"/>
              </a:ext>
            </a:extLst>
          </p:cNvPr>
          <p:cNvSpPr/>
          <p:nvPr/>
        </p:nvSpPr>
        <p:spPr>
          <a:xfrm>
            <a:off x="273625" y="533722"/>
            <a:ext cx="11644749" cy="923330"/>
          </a:xfrm>
          <a:prstGeom prst="rect">
            <a:avLst/>
          </a:prstGeom>
        </p:spPr>
        <p:txBody>
          <a:bodyPr wrap="square">
            <a:spAutoFit/>
          </a:bodyPr>
          <a:lstStyle/>
          <a:p>
            <a:r>
              <a:rPr lang="en-US" dirty="0">
                <a:highlight>
                  <a:srgbClr val="FFFF00"/>
                </a:highlight>
              </a:rPr>
              <a:t>‘- </a:t>
            </a:r>
            <a:r>
              <a:rPr lang="en-US" strike="sngStrike" dirty="0">
                <a:highlight>
                  <a:srgbClr val="FFFF00"/>
                </a:highlight>
              </a:rPr>
              <a:t>At </a:t>
            </a:r>
            <a:r>
              <a:rPr lang="en-US" dirty="0">
                <a:highlight>
                  <a:srgbClr val="FFFF00"/>
                </a:highlight>
              </a:rPr>
              <a:t>least </a:t>
            </a:r>
            <a:r>
              <a:rPr lang="en-US" dirty="0">
                <a:solidFill>
                  <a:srgbClr val="FF0000"/>
                </a:solidFill>
                <a:highlight>
                  <a:srgbClr val="FFFF00"/>
                </a:highlight>
              </a:rPr>
              <a:t>high</a:t>
            </a:r>
            <a:r>
              <a:rPr lang="en-US" dirty="0">
                <a:highlight>
                  <a:srgbClr val="FFFF00"/>
                </a:highlight>
              </a:rPr>
              <a:t> </a:t>
            </a:r>
            <a:r>
              <a:rPr lang="en-US" dirty="0">
                <a:solidFill>
                  <a:srgbClr val="FF0000"/>
                </a:solidFill>
                <a:highlight>
                  <a:srgbClr val="FFFF00"/>
                </a:highlight>
              </a:rPr>
              <a:t>grade squamous intraepithelial lesion </a:t>
            </a:r>
            <a:r>
              <a:rPr lang="en-US" strike="sngStrike" dirty="0">
                <a:highlight>
                  <a:srgbClr val="FFFF00"/>
                </a:highlight>
              </a:rPr>
              <a:t>(CIN III) in</a:t>
            </a:r>
            <a:r>
              <a:rPr lang="en-US" dirty="0">
                <a:highlight>
                  <a:srgbClr val="FFFF00"/>
                </a:highlight>
              </a:rPr>
              <a:t> </a:t>
            </a:r>
            <a:r>
              <a:rPr lang="en-US" strike="sngStrike" dirty="0">
                <a:highlight>
                  <a:srgbClr val="FFFF00"/>
                </a:highlight>
              </a:rPr>
              <a:t>a</a:t>
            </a:r>
            <a:r>
              <a:rPr lang="en-US" dirty="0">
                <a:highlight>
                  <a:srgbClr val="FFFF00"/>
                </a:highlight>
              </a:rPr>
              <a:t> background </a:t>
            </a:r>
            <a:r>
              <a:rPr lang="en-US" strike="sngStrike" dirty="0">
                <a:highlight>
                  <a:srgbClr val="FFFF00"/>
                </a:highlight>
              </a:rPr>
              <a:t>of</a:t>
            </a:r>
            <a:r>
              <a:rPr lang="en-US" dirty="0">
                <a:highlight>
                  <a:srgbClr val="FFFF00"/>
                </a:highlight>
              </a:rPr>
              <a:t> extensive necrosis</a:t>
            </a:r>
            <a:r>
              <a:rPr lang="en-US" strike="sngStrike" dirty="0">
                <a:highlight>
                  <a:srgbClr val="FFFF00"/>
                </a:highlight>
              </a:rPr>
              <a:t>,</a:t>
            </a:r>
            <a:r>
              <a:rPr lang="en-US" dirty="0">
                <a:highlight>
                  <a:srgbClr val="FFFF00"/>
                </a:highlight>
              </a:rPr>
              <a:t> see comment. Comment </a:t>
            </a:r>
            <a:r>
              <a:rPr lang="en-US" strike="sngStrike" dirty="0">
                <a:highlight>
                  <a:srgbClr val="FFFF00"/>
                </a:highlight>
              </a:rPr>
              <a:t>:</a:t>
            </a:r>
            <a:r>
              <a:rPr lang="en-US" dirty="0">
                <a:highlight>
                  <a:srgbClr val="FFFF00"/>
                </a:highlight>
              </a:rPr>
              <a:t> </a:t>
            </a:r>
            <a:r>
              <a:rPr lang="en-US" strike="sngStrike" dirty="0">
                <a:highlight>
                  <a:srgbClr val="FFFF00"/>
                </a:highlight>
              </a:rPr>
              <a:t>The</a:t>
            </a:r>
            <a:r>
              <a:rPr lang="en-US" dirty="0">
                <a:highlight>
                  <a:srgbClr val="FFFF00"/>
                </a:highlight>
              </a:rPr>
              <a:t> specimen </a:t>
            </a:r>
            <a:r>
              <a:rPr lang="en-US" strike="sngStrike" dirty="0">
                <a:highlight>
                  <a:srgbClr val="FFFF00"/>
                </a:highlight>
              </a:rPr>
              <a:t>is</a:t>
            </a:r>
            <a:r>
              <a:rPr lang="en-US" dirty="0">
                <a:highlight>
                  <a:srgbClr val="FFFF00"/>
                </a:highlight>
              </a:rPr>
              <a:t> predominately necrotic</a:t>
            </a:r>
            <a:r>
              <a:rPr lang="en-US" strike="sngStrike" dirty="0">
                <a:highlight>
                  <a:srgbClr val="FFFF00"/>
                </a:highlight>
              </a:rPr>
              <a:t>;</a:t>
            </a:r>
            <a:r>
              <a:rPr lang="en-US" dirty="0">
                <a:highlight>
                  <a:srgbClr val="FFFF00"/>
                </a:highlight>
              </a:rPr>
              <a:t> however</a:t>
            </a:r>
            <a:r>
              <a:rPr lang="en-US" strike="sngStrike" dirty="0">
                <a:highlight>
                  <a:srgbClr val="FFFF00"/>
                </a:highlight>
              </a:rPr>
              <a:t>,</a:t>
            </a:r>
            <a:r>
              <a:rPr lang="en-US" dirty="0">
                <a:highlight>
                  <a:srgbClr val="FFFF00"/>
                </a:highlight>
              </a:rPr>
              <a:t> there </a:t>
            </a:r>
            <a:r>
              <a:rPr lang="en-US" strike="sngStrike" dirty="0">
                <a:highlight>
                  <a:srgbClr val="FFFF00"/>
                </a:highlight>
              </a:rPr>
              <a:t>are</a:t>
            </a:r>
            <a:r>
              <a:rPr lang="en-US" dirty="0">
                <a:highlight>
                  <a:srgbClr val="FFFF00"/>
                </a:highlight>
              </a:rPr>
              <a:t> small superficial fragments </a:t>
            </a:r>
            <a:r>
              <a:rPr lang="en-US" strike="sngStrike" dirty="0">
                <a:highlight>
                  <a:srgbClr val="FFFF00"/>
                </a:highlight>
              </a:rPr>
              <a:t>of</a:t>
            </a:r>
            <a:r>
              <a:rPr lang="en-US" dirty="0">
                <a:highlight>
                  <a:srgbClr val="FFFF00"/>
                </a:highlight>
              </a:rPr>
              <a:t> severely dysplastic epithelium present. </a:t>
            </a:r>
            <a:r>
              <a:rPr lang="en-US" strike="sngStrike" dirty="0">
                <a:highlight>
                  <a:srgbClr val="FFFF00"/>
                </a:highlight>
              </a:rPr>
              <a:t>These</a:t>
            </a:r>
            <a:r>
              <a:rPr lang="en-US" dirty="0">
                <a:highlight>
                  <a:srgbClr val="FFFF00"/>
                </a:highlight>
              </a:rPr>
              <a:t> findings </a:t>
            </a:r>
            <a:r>
              <a:rPr lang="en-US" strike="sngStrike" dirty="0">
                <a:highlight>
                  <a:srgbClr val="FFFF00"/>
                </a:highlight>
              </a:rPr>
              <a:t>are</a:t>
            </a:r>
            <a:r>
              <a:rPr lang="en-US" dirty="0">
                <a:highlight>
                  <a:srgbClr val="FFFF00"/>
                </a:highlight>
              </a:rPr>
              <a:t> consistent </a:t>
            </a:r>
            <a:r>
              <a:rPr lang="en-US" strike="sngStrike" dirty="0">
                <a:highlight>
                  <a:srgbClr val="FFFF00"/>
                </a:highlight>
              </a:rPr>
              <a:t>with</a:t>
            </a:r>
            <a:r>
              <a:rPr lang="en-US" dirty="0">
                <a:highlight>
                  <a:srgbClr val="FFFF00"/>
                </a:highlight>
              </a:rPr>
              <a:t> </a:t>
            </a:r>
            <a:r>
              <a:rPr lang="en-US" dirty="0">
                <a:solidFill>
                  <a:srgbClr val="FF0000"/>
                </a:solidFill>
                <a:highlight>
                  <a:srgbClr val="FFFF00"/>
                </a:highlight>
              </a:rPr>
              <a:t>squamous</a:t>
            </a:r>
            <a:r>
              <a:rPr lang="en-US" dirty="0">
                <a:highlight>
                  <a:srgbClr val="FFFF00"/>
                </a:highlight>
              </a:rPr>
              <a:t> </a:t>
            </a:r>
            <a:r>
              <a:rPr lang="en-US" dirty="0">
                <a:solidFill>
                  <a:srgbClr val="FF0000"/>
                </a:solidFill>
                <a:highlight>
                  <a:srgbClr val="FFFF00"/>
                </a:highlight>
              </a:rPr>
              <a:t>cell</a:t>
            </a:r>
            <a:r>
              <a:rPr lang="en-US" dirty="0">
                <a:highlight>
                  <a:srgbClr val="FFFF00"/>
                </a:highlight>
              </a:rPr>
              <a:t> </a:t>
            </a:r>
            <a:r>
              <a:rPr lang="en-US" dirty="0">
                <a:solidFill>
                  <a:srgbClr val="FF0000"/>
                </a:solidFill>
                <a:highlight>
                  <a:srgbClr val="FFFF00"/>
                </a:highlight>
              </a:rPr>
              <a:t>carcinoma</a:t>
            </a:r>
            <a:r>
              <a:rPr lang="en-US" dirty="0">
                <a:highlight>
                  <a:srgbClr val="FFFF00"/>
                </a:highlight>
              </a:rPr>
              <a:t> </a:t>
            </a:r>
            <a:r>
              <a:rPr lang="en-US" strike="sngStrike" dirty="0">
                <a:highlight>
                  <a:srgbClr val="FFFF00"/>
                </a:highlight>
              </a:rPr>
              <a:t>(unsampled)</a:t>
            </a:r>
            <a:r>
              <a:rPr lang="en-US" dirty="0"/>
              <a:t>'</a:t>
            </a:r>
          </a:p>
        </p:txBody>
      </p:sp>
      <p:sp>
        <p:nvSpPr>
          <p:cNvPr id="9" name="TextBox 8">
            <a:extLst>
              <a:ext uri="{FF2B5EF4-FFF2-40B4-BE49-F238E27FC236}">
                <a16:creationId xmlns:a16="http://schemas.microsoft.com/office/drawing/2014/main" id="{A808A3FB-1877-2644-B33F-115D91392A20}"/>
              </a:ext>
            </a:extLst>
          </p:cNvPr>
          <p:cNvSpPr txBox="1"/>
          <p:nvPr/>
        </p:nvSpPr>
        <p:spPr>
          <a:xfrm>
            <a:off x="229576" y="1612089"/>
            <a:ext cx="5556393" cy="369332"/>
          </a:xfrm>
          <a:prstGeom prst="rect">
            <a:avLst/>
          </a:prstGeom>
          <a:noFill/>
        </p:spPr>
        <p:txBody>
          <a:bodyPr wrap="square" rtlCol="0">
            <a:spAutoFit/>
          </a:bodyPr>
          <a:lstStyle/>
          <a:p>
            <a:r>
              <a:rPr lang="en-US" dirty="0"/>
              <a:t>Words having matching rates greater or equal to 0.75</a:t>
            </a:r>
          </a:p>
        </p:txBody>
      </p:sp>
      <p:sp>
        <p:nvSpPr>
          <p:cNvPr id="4" name="Right Arrow 3">
            <a:extLst>
              <a:ext uri="{FF2B5EF4-FFF2-40B4-BE49-F238E27FC236}">
                <a16:creationId xmlns:a16="http://schemas.microsoft.com/office/drawing/2014/main" id="{57E4B057-D4F9-5B44-BB40-313D064D803D}"/>
              </a:ext>
            </a:extLst>
          </p:cNvPr>
          <p:cNvSpPr/>
          <p:nvPr/>
        </p:nvSpPr>
        <p:spPr>
          <a:xfrm>
            <a:off x="5624153" y="4068417"/>
            <a:ext cx="471847" cy="50358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6671181-9F49-764A-B5D4-E1E36205EFF5}"/>
              </a:ext>
            </a:extLst>
          </p:cNvPr>
          <p:cNvPicPr>
            <a:picLocks noChangeAspect="1"/>
          </p:cNvPicPr>
          <p:nvPr/>
        </p:nvPicPr>
        <p:blipFill>
          <a:blip r:embed="rId3"/>
          <a:stretch>
            <a:fillRect/>
          </a:stretch>
        </p:blipFill>
        <p:spPr>
          <a:xfrm>
            <a:off x="216752" y="2019730"/>
            <a:ext cx="5407401" cy="4600956"/>
          </a:xfrm>
          <a:prstGeom prst="rect">
            <a:avLst/>
          </a:prstGeom>
        </p:spPr>
      </p:pic>
      <p:pic>
        <p:nvPicPr>
          <p:cNvPr id="15" name="Picture 14">
            <a:extLst>
              <a:ext uri="{FF2B5EF4-FFF2-40B4-BE49-F238E27FC236}">
                <a16:creationId xmlns:a16="http://schemas.microsoft.com/office/drawing/2014/main" id="{200D6D2B-D1A8-7A4B-9757-75CDDDABB159}"/>
              </a:ext>
            </a:extLst>
          </p:cNvPr>
          <p:cNvPicPr>
            <a:picLocks noChangeAspect="1"/>
          </p:cNvPicPr>
          <p:nvPr/>
        </p:nvPicPr>
        <p:blipFill>
          <a:blip r:embed="rId4"/>
          <a:stretch>
            <a:fillRect/>
          </a:stretch>
        </p:blipFill>
        <p:spPr>
          <a:xfrm>
            <a:off x="6173954" y="1796754"/>
            <a:ext cx="6018046" cy="4823931"/>
          </a:xfrm>
          <a:prstGeom prst="rect">
            <a:avLst/>
          </a:prstGeom>
        </p:spPr>
      </p:pic>
      <p:sp>
        <p:nvSpPr>
          <p:cNvPr id="2" name="TextBox 1">
            <a:extLst>
              <a:ext uri="{FF2B5EF4-FFF2-40B4-BE49-F238E27FC236}">
                <a16:creationId xmlns:a16="http://schemas.microsoft.com/office/drawing/2014/main" id="{E4264989-930B-9C4E-8C54-EEE89B1AD925}"/>
              </a:ext>
            </a:extLst>
          </p:cNvPr>
          <p:cNvSpPr txBox="1"/>
          <p:nvPr/>
        </p:nvSpPr>
        <p:spPr>
          <a:xfrm>
            <a:off x="273625" y="187494"/>
            <a:ext cx="3456587" cy="369332"/>
          </a:xfrm>
          <a:prstGeom prst="rect">
            <a:avLst/>
          </a:prstGeom>
          <a:noFill/>
        </p:spPr>
        <p:txBody>
          <a:bodyPr wrap="none" rtlCol="0">
            <a:spAutoFit/>
          </a:bodyPr>
          <a:lstStyle/>
          <a:p>
            <a:r>
              <a:rPr lang="en-US" dirty="0"/>
              <a:t>Normalized diagnosis description : </a:t>
            </a:r>
          </a:p>
        </p:txBody>
      </p:sp>
    </p:spTree>
    <p:extLst>
      <p:ext uri="{BB962C8B-B14F-4D97-AF65-F5344CB8AC3E}">
        <p14:creationId xmlns:p14="http://schemas.microsoft.com/office/powerpoint/2010/main" val="2999877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0D6D2B-D1A8-7A4B-9757-75CDDDABB159}"/>
              </a:ext>
            </a:extLst>
          </p:cNvPr>
          <p:cNvPicPr>
            <a:picLocks noChangeAspect="1"/>
          </p:cNvPicPr>
          <p:nvPr/>
        </p:nvPicPr>
        <p:blipFill>
          <a:blip r:embed="rId3"/>
          <a:stretch>
            <a:fillRect/>
          </a:stretch>
        </p:blipFill>
        <p:spPr>
          <a:xfrm>
            <a:off x="6173954" y="1796754"/>
            <a:ext cx="6018046" cy="4823931"/>
          </a:xfrm>
          <a:prstGeom prst="rect">
            <a:avLst/>
          </a:prstGeom>
        </p:spPr>
      </p:pic>
      <p:pic>
        <p:nvPicPr>
          <p:cNvPr id="13" name="Picture 12">
            <a:extLst>
              <a:ext uri="{FF2B5EF4-FFF2-40B4-BE49-F238E27FC236}">
                <a16:creationId xmlns:a16="http://schemas.microsoft.com/office/drawing/2014/main" id="{B7DC0742-6689-BE43-B438-63EF1A20175D}"/>
              </a:ext>
            </a:extLst>
          </p:cNvPr>
          <p:cNvPicPr>
            <a:picLocks noChangeAspect="1"/>
          </p:cNvPicPr>
          <p:nvPr/>
        </p:nvPicPr>
        <p:blipFill>
          <a:blip r:embed="rId4"/>
          <a:stretch>
            <a:fillRect/>
          </a:stretch>
        </p:blipFill>
        <p:spPr>
          <a:xfrm>
            <a:off x="341871" y="1796753"/>
            <a:ext cx="5819980" cy="4520919"/>
          </a:xfrm>
          <a:prstGeom prst="rect">
            <a:avLst/>
          </a:prstGeom>
        </p:spPr>
      </p:pic>
      <p:sp>
        <p:nvSpPr>
          <p:cNvPr id="5" name="TextBox 4">
            <a:extLst>
              <a:ext uri="{FF2B5EF4-FFF2-40B4-BE49-F238E27FC236}">
                <a16:creationId xmlns:a16="http://schemas.microsoft.com/office/drawing/2014/main" id="{9D3C5760-1A38-0940-9B1B-D4773CE5E188}"/>
              </a:ext>
            </a:extLst>
          </p:cNvPr>
          <p:cNvSpPr txBox="1"/>
          <p:nvPr/>
        </p:nvSpPr>
        <p:spPr>
          <a:xfrm>
            <a:off x="273625" y="187494"/>
            <a:ext cx="3456587" cy="369332"/>
          </a:xfrm>
          <a:prstGeom prst="rect">
            <a:avLst/>
          </a:prstGeom>
          <a:noFill/>
        </p:spPr>
        <p:txBody>
          <a:bodyPr wrap="none" rtlCol="0">
            <a:spAutoFit/>
          </a:bodyPr>
          <a:lstStyle/>
          <a:p>
            <a:r>
              <a:rPr lang="en-US" dirty="0"/>
              <a:t>Normalized diagnosis description : </a:t>
            </a:r>
          </a:p>
        </p:txBody>
      </p:sp>
      <p:sp>
        <p:nvSpPr>
          <p:cNvPr id="6" name="Rectangle 5">
            <a:extLst>
              <a:ext uri="{FF2B5EF4-FFF2-40B4-BE49-F238E27FC236}">
                <a16:creationId xmlns:a16="http://schemas.microsoft.com/office/drawing/2014/main" id="{0EE6EC1A-8CA8-5C4F-B921-6210F92214D4}"/>
              </a:ext>
            </a:extLst>
          </p:cNvPr>
          <p:cNvSpPr/>
          <p:nvPr/>
        </p:nvSpPr>
        <p:spPr>
          <a:xfrm>
            <a:off x="273625" y="533722"/>
            <a:ext cx="11644749" cy="923330"/>
          </a:xfrm>
          <a:prstGeom prst="rect">
            <a:avLst/>
          </a:prstGeom>
        </p:spPr>
        <p:txBody>
          <a:bodyPr wrap="square">
            <a:spAutoFit/>
          </a:bodyPr>
          <a:lstStyle/>
          <a:p>
            <a:r>
              <a:rPr lang="en-US" dirty="0">
                <a:highlight>
                  <a:srgbClr val="FFFF00"/>
                </a:highlight>
              </a:rPr>
              <a:t>‘- </a:t>
            </a:r>
            <a:r>
              <a:rPr lang="en-US" strike="sngStrike" dirty="0">
                <a:highlight>
                  <a:srgbClr val="FFFF00"/>
                </a:highlight>
              </a:rPr>
              <a:t>At </a:t>
            </a:r>
            <a:r>
              <a:rPr lang="en-US" dirty="0">
                <a:highlight>
                  <a:srgbClr val="FFFF00"/>
                </a:highlight>
              </a:rPr>
              <a:t>least </a:t>
            </a:r>
            <a:r>
              <a:rPr lang="en-US" dirty="0">
                <a:solidFill>
                  <a:srgbClr val="FF0000"/>
                </a:solidFill>
                <a:highlight>
                  <a:srgbClr val="FFFF00"/>
                </a:highlight>
              </a:rPr>
              <a:t>high</a:t>
            </a:r>
            <a:r>
              <a:rPr lang="en-US" dirty="0">
                <a:highlight>
                  <a:srgbClr val="FFFF00"/>
                </a:highlight>
              </a:rPr>
              <a:t> </a:t>
            </a:r>
            <a:r>
              <a:rPr lang="en-US" dirty="0">
                <a:solidFill>
                  <a:srgbClr val="FF0000"/>
                </a:solidFill>
                <a:highlight>
                  <a:srgbClr val="FFFF00"/>
                </a:highlight>
              </a:rPr>
              <a:t>grade squamous intraepithelial lesion </a:t>
            </a:r>
            <a:r>
              <a:rPr lang="en-US" strike="sngStrike" dirty="0">
                <a:highlight>
                  <a:srgbClr val="FFFF00"/>
                </a:highlight>
              </a:rPr>
              <a:t>(CIN III) in</a:t>
            </a:r>
            <a:r>
              <a:rPr lang="en-US" dirty="0">
                <a:highlight>
                  <a:srgbClr val="FFFF00"/>
                </a:highlight>
              </a:rPr>
              <a:t> </a:t>
            </a:r>
            <a:r>
              <a:rPr lang="en-US" strike="sngStrike" dirty="0">
                <a:highlight>
                  <a:srgbClr val="FFFF00"/>
                </a:highlight>
              </a:rPr>
              <a:t>a</a:t>
            </a:r>
            <a:r>
              <a:rPr lang="en-US" dirty="0">
                <a:highlight>
                  <a:srgbClr val="FFFF00"/>
                </a:highlight>
              </a:rPr>
              <a:t> background </a:t>
            </a:r>
            <a:r>
              <a:rPr lang="en-US" strike="sngStrike" dirty="0">
                <a:highlight>
                  <a:srgbClr val="FFFF00"/>
                </a:highlight>
              </a:rPr>
              <a:t>of</a:t>
            </a:r>
            <a:r>
              <a:rPr lang="en-US" dirty="0">
                <a:highlight>
                  <a:srgbClr val="FFFF00"/>
                </a:highlight>
              </a:rPr>
              <a:t> extensive necrosis</a:t>
            </a:r>
            <a:r>
              <a:rPr lang="en-US" strike="sngStrike" dirty="0">
                <a:highlight>
                  <a:srgbClr val="FFFF00"/>
                </a:highlight>
              </a:rPr>
              <a:t>,</a:t>
            </a:r>
            <a:r>
              <a:rPr lang="en-US" dirty="0">
                <a:highlight>
                  <a:srgbClr val="FFFF00"/>
                </a:highlight>
              </a:rPr>
              <a:t> see comment. Comment </a:t>
            </a:r>
            <a:r>
              <a:rPr lang="en-US" strike="sngStrike" dirty="0">
                <a:highlight>
                  <a:srgbClr val="FFFF00"/>
                </a:highlight>
              </a:rPr>
              <a:t>:</a:t>
            </a:r>
            <a:r>
              <a:rPr lang="en-US" dirty="0">
                <a:highlight>
                  <a:srgbClr val="FFFF00"/>
                </a:highlight>
              </a:rPr>
              <a:t> </a:t>
            </a:r>
            <a:r>
              <a:rPr lang="en-US" strike="sngStrike" dirty="0">
                <a:highlight>
                  <a:srgbClr val="FFFF00"/>
                </a:highlight>
              </a:rPr>
              <a:t>The</a:t>
            </a:r>
            <a:r>
              <a:rPr lang="en-US" dirty="0">
                <a:highlight>
                  <a:srgbClr val="FFFF00"/>
                </a:highlight>
              </a:rPr>
              <a:t> specimen </a:t>
            </a:r>
            <a:r>
              <a:rPr lang="en-US" strike="sngStrike" dirty="0">
                <a:highlight>
                  <a:srgbClr val="FFFF00"/>
                </a:highlight>
              </a:rPr>
              <a:t>is</a:t>
            </a:r>
            <a:r>
              <a:rPr lang="en-US" dirty="0">
                <a:highlight>
                  <a:srgbClr val="FFFF00"/>
                </a:highlight>
              </a:rPr>
              <a:t> predominately necrotic</a:t>
            </a:r>
            <a:r>
              <a:rPr lang="en-US" strike="sngStrike" dirty="0">
                <a:highlight>
                  <a:srgbClr val="FFFF00"/>
                </a:highlight>
              </a:rPr>
              <a:t>;</a:t>
            </a:r>
            <a:r>
              <a:rPr lang="en-US" dirty="0">
                <a:highlight>
                  <a:srgbClr val="FFFF00"/>
                </a:highlight>
              </a:rPr>
              <a:t> however</a:t>
            </a:r>
            <a:r>
              <a:rPr lang="en-US" strike="sngStrike" dirty="0">
                <a:highlight>
                  <a:srgbClr val="FFFF00"/>
                </a:highlight>
              </a:rPr>
              <a:t>,</a:t>
            </a:r>
            <a:r>
              <a:rPr lang="en-US" dirty="0">
                <a:highlight>
                  <a:srgbClr val="FFFF00"/>
                </a:highlight>
              </a:rPr>
              <a:t> there </a:t>
            </a:r>
            <a:r>
              <a:rPr lang="en-US" strike="sngStrike" dirty="0">
                <a:highlight>
                  <a:srgbClr val="FFFF00"/>
                </a:highlight>
              </a:rPr>
              <a:t>are</a:t>
            </a:r>
            <a:r>
              <a:rPr lang="en-US" dirty="0">
                <a:highlight>
                  <a:srgbClr val="FFFF00"/>
                </a:highlight>
              </a:rPr>
              <a:t> small superficial fragments </a:t>
            </a:r>
            <a:r>
              <a:rPr lang="en-US" strike="sngStrike" dirty="0">
                <a:highlight>
                  <a:srgbClr val="FFFF00"/>
                </a:highlight>
              </a:rPr>
              <a:t>of</a:t>
            </a:r>
            <a:r>
              <a:rPr lang="en-US" dirty="0">
                <a:highlight>
                  <a:srgbClr val="FFFF00"/>
                </a:highlight>
              </a:rPr>
              <a:t> severely dysplastic epithelium present. </a:t>
            </a:r>
            <a:r>
              <a:rPr lang="en-US" strike="sngStrike" dirty="0">
                <a:highlight>
                  <a:srgbClr val="FFFF00"/>
                </a:highlight>
              </a:rPr>
              <a:t>These</a:t>
            </a:r>
            <a:r>
              <a:rPr lang="en-US" dirty="0">
                <a:highlight>
                  <a:srgbClr val="FFFF00"/>
                </a:highlight>
              </a:rPr>
              <a:t> findings </a:t>
            </a:r>
            <a:r>
              <a:rPr lang="en-US" strike="sngStrike" dirty="0">
                <a:highlight>
                  <a:srgbClr val="FFFF00"/>
                </a:highlight>
              </a:rPr>
              <a:t>are</a:t>
            </a:r>
            <a:r>
              <a:rPr lang="en-US" dirty="0">
                <a:highlight>
                  <a:srgbClr val="FFFF00"/>
                </a:highlight>
              </a:rPr>
              <a:t> consistent </a:t>
            </a:r>
            <a:r>
              <a:rPr lang="en-US" strike="sngStrike" dirty="0">
                <a:highlight>
                  <a:srgbClr val="FFFF00"/>
                </a:highlight>
              </a:rPr>
              <a:t>with</a:t>
            </a:r>
            <a:r>
              <a:rPr lang="en-US" dirty="0">
                <a:highlight>
                  <a:srgbClr val="FFFF00"/>
                </a:highlight>
              </a:rPr>
              <a:t> </a:t>
            </a:r>
            <a:r>
              <a:rPr lang="en-US" dirty="0">
                <a:solidFill>
                  <a:srgbClr val="FF0000"/>
                </a:solidFill>
                <a:highlight>
                  <a:srgbClr val="FFFF00"/>
                </a:highlight>
              </a:rPr>
              <a:t>squamous</a:t>
            </a:r>
            <a:r>
              <a:rPr lang="en-US" dirty="0">
                <a:highlight>
                  <a:srgbClr val="FFFF00"/>
                </a:highlight>
              </a:rPr>
              <a:t> </a:t>
            </a:r>
            <a:r>
              <a:rPr lang="en-US" dirty="0">
                <a:solidFill>
                  <a:srgbClr val="FF0000"/>
                </a:solidFill>
                <a:highlight>
                  <a:srgbClr val="FFFF00"/>
                </a:highlight>
              </a:rPr>
              <a:t>cell</a:t>
            </a:r>
            <a:r>
              <a:rPr lang="en-US" dirty="0">
                <a:highlight>
                  <a:srgbClr val="FFFF00"/>
                </a:highlight>
              </a:rPr>
              <a:t> </a:t>
            </a:r>
            <a:r>
              <a:rPr lang="en-US" dirty="0">
                <a:solidFill>
                  <a:srgbClr val="FF0000"/>
                </a:solidFill>
                <a:highlight>
                  <a:srgbClr val="FFFF00"/>
                </a:highlight>
              </a:rPr>
              <a:t>carcinoma</a:t>
            </a:r>
            <a:r>
              <a:rPr lang="en-US" dirty="0">
                <a:highlight>
                  <a:srgbClr val="FFFF00"/>
                </a:highlight>
              </a:rPr>
              <a:t> </a:t>
            </a:r>
            <a:r>
              <a:rPr lang="en-US" strike="sngStrike" dirty="0">
                <a:highlight>
                  <a:srgbClr val="FFFF00"/>
                </a:highlight>
              </a:rPr>
              <a:t>(unsampled)</a:t>
            </a:r>
            <a:r>
              <a:rPr lang="en-US" dirty="0"/>
              <a:t>'</a:t>
            </a:r>
          </a:p>
        </p:txBody>
      </p:sp>
    </p:spTree>
    <p:extLst>
      <p:ext uri="{BB962C8B-B14F-4D97-AF65-F5344CB8AC3E}">
        <p14:creationId xmlns:p14="http://schemas.microsoft.com/office/powerpoint/2010/main" val="955802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4F85F5-A4B6-4243-A043-B095F60E5807}"/>
              </a:ext>
            </a:extLst>
          </p:cNvPr>
          <p:cNvPicPr>
            <a:picLocks noChangeAspect="1"/>
          </p:cNvPicPr>
          <p:nvPr/>
        </p:nvPicPr>
        <p:blipFill>
          <a:blip r:embed="rId2"/>
          <a:stretch>
            <a:fillRect/>
          </a:stretch>
        </p:blipFill>
        <p:spPr>
          <a:xfrm>
            <a:off x="2851150" y="1295400"/>
            <a:ext cx="6489700" cy="4267200"/>
          </a:xfrm>
          <a:prstGeom prst="rect">
            <a:avLst/>
          </a:prstGeom>
        </p:spPr>
      </p:pic>
    </p:spTree>
    <p:extLst>
      <p:ext uri="{BB962C8B-B14F-4D97-AF65-F5344CB8AC3E}">
        <p14:creationId xmlns:p14="http://schemas.microsoft.com/office/powerpoint/2010/main" val="118141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0DDCDF-EB85-0D4F-A0F9-B73EE239EBC6}"/>
              </a:ext>
            </a:extLst>
          </p:cNvPr>
          <p:cNvPicPr>
            <a:picLocks noChangeAspect="1"/>
          </p:cNvPicPr>
          <p:nvPr/>
        </p:nvPicPr>
        <p:blipFill>
          <a:blip r:embed="rId3"/>
          <a:stretch>
            <a:fillRect/>
          </a:stretch>
        </p:blipFill>
        <p:spPr>
          <a:xfrm>
            <a:off x="1242154" y="435691"/>
            <a:ext cx="9707692" cy="2115779"/>
          </a:xfrm>
          <a:prstGeom prst="rect">
            <a:avLst/>
          </a:prstGeom>
        </p:spPr>
      </p:pic>
      <p:sp>
        <p:nvSpPr>
          <p:cNvPr id="6" name="TextBox 5">
            <a:extLst>
              <a:ext uri="{FF2B5EF4-FFF2-40B4-BE49-F238E27FC236}">
                <a16:creationId xmlns:a16="http://schemas.microsoft.com/office/drawing/2014/main" id="{8C8188F1-4966-0C43-A594-47CBAB2D2AA1}"/>
              </a:ext>
            </a:extLst>
          </p:cNvPr>
          <p:cNvSpPr txBox="1"/>
          <p:nvPr/>
        </p:nvSpPr>
        <p:spPr>
          <a:xfrm>
            <a:off x="1763306" y="2030816"/>
            <a:ext cx="8665386" cy="1569660"/>
          </a:xfrm>
          <a:prstGeom prst="rect">
            <a:avLst/>
          </a:prstGeom>
          <a:noFill/>
        </p:spPr>
        <p:txBody>
          <a:bodyPr wrap="none" rtlCol="0">
            <a:spAutoFit/>
          </a:bodyPr>
          <a:lstStyle/>
          <a:p>
            <a:r>
              <a:rPr lang="en-US" sz="2400" dirty="0"/>
              <a:t>Where: </a:t>
            </a:r>
            <a:br>
              <a:rPr lang="en-US" sz="2400" dirty="0"/>
            </a:br>
            <a:r>
              <a:rPr lang="en-US" sz="2400" dirty="0"/>
              <a:t>E[P(Error)] = a measure of the test error of SVM</a:t>
            </a:r>
            <a:br>
              <a:rPr lang="en-US" sz="2400" dirty="0"/>
            </a:br>
            <a:r>
              <a:rPr lang="en-US" sz="2400" dirty="0"/>
              <a:t>E[Number of SV] = mean number of SV when permutation</a:t>
            </a:r>
            <a:br>
              <a:rPr lang="en-US" sz="2400" dirty="0"/>
            </a:br>
            <a:r>
              <a:rPr lang="en-US" sz="2400" dirty="0"/>
              <a:t>Number of training samples = number of permutation combinations</a:t>
            </a:r>
          </a:p>
        </p:txBody>
      </p:sp>
      <p:sp>
        <p:nvSpPr>
          <p:cNvPr id="7" name="TextBox 6">
            <a:extLst>
              <a:ext uri="{FF2B5EF4-FFF2-40B4-BE49-F238E27FC236}">
                <a16:creationId xmlns:a16="http://schemas.microsoft.com/office/drawing/2014/main" id="{7EA1077B-4604-2C42-B465-C2A00267D85A}"/>
              </a:ext>
            </a:extLst>
          </p:cNvPr>
          <p:cNvSpPr txBox="1"/>
          <p:nvPr/>
        </p:nvSpPr>
        <p:spPr>
          <a:xfrm>
            <a:off x="966262" y="3791643"/>
            <a:ext cx="10259475" cy="830997"/>
          </a:xfrm>
          <a:prstGeom prst="rect">
            <a:avLst/>
          </a:prstGeom>
          <a:noFill/>
        </p:spPr>
        <p:txBody>
          <a:bodyPr wrap="none" rtlCol="0">
            <a:spAutoFit/>
          </a:bodyPr>
          <a:lstStyle/>
          <a:p>
            <a:r>
              <a:rPr lang="en-US" sz="2400" dirty="0"/>
              <a:t>Calculating for the test error of SVM, less than percentage(2 / 20!) = </a:t>
            </a:r>
            <a:r>
              <a:rPr lang="en-US" dirty="0"/>
              <a:t>8.2206352e-19 </a:t>
            </a:r>
            <a:br>
              <a:rPr lang="en-US" sz="2400" dirty="0"/>
            </a:br>
            <a:r>
              <a:rPr lang="en-US" sz="2400" dirty="0"/>
              <a:t>of test error happened when extracting the important terms from a sample.</a:t>
            </a:r>
          </a:p>
        </p:txBody>
      </p:sp>
      <p:sp>
        <p:nvSpPr>
          <p:cNvPr id="3" name="Rectangle 2">
            <a:extLst>
              <a:ext uri="{FF2B5EF4-FFF2-40B4-BE49-F238E27FC236}">
                <a16:creationId xmlns:a16="http://schemas.microsoft.com/office/drawing/2014/main" id="{256C432B-6183-304D-B589-CEA9036ED416}"/>
              </a:ext>
            </a:extLst>
          </p:cNvPr>
          <p:cNvSpPr/>
          <p:nvPr/>
        </p:nvSpPr>
        <p:spPr>
          <a:xfrm>
            <a:off x="3048000" y="5797323"/>
            <a:ext cx="6096000" cy="738664"/>
          </a:xfrm>
          <a:prstGeom prst="rect">
            <a:avLst/>
          </a:prstGeom>
        </p:spPr>
        <p:txBody>
          <a:bodyPr>
            <a:spAutoFit/>
          </a:bodyPr>
          <a:lstStyle/>
          <a:p>
            <a:r>
              <a:rPr lang="en-US" sz="1400" dirty="0" err="1">
                <a:solidFill>
                  <a:srgbClr val="303030"/>
                </a:solidFill>
                <a:latin typeface="arial" panose="020B0604020202020204" pitchFamily="34" charset="0"/>
              </a:rPr>
              <a:t>Gaonkar</a:t>
            </a:r>
            <a:r>
              <a:rPr lang="en-US" sz="1400" dirty="0">
                <a:solidFill>
                  <a:srgbClr val="303030"/>
                </a:solidFill>
                <a:latin typeface="arial" panose="020B0604020202020204" pitchFamily="34" charset="0"/>
              </a:rPr>
              <a:t> B, </a:t>
            </a:r>
            <a:r>
              <a:rPr lang="en-US" sz="1400" dirty="0" err="1">
                <a:solidFill>
                  <a:srgbClr val="303030"/>
                </a:solidFill>
                <a:latin typeface="arial" panose="020B0604020202020204" pitchFamily="34" charset="0"/>
              </a:rPr>
              <a:t>Davatzikos</a:t>
            </a:r>
            <a:r>
              <a:rPr lang="en-US" sz="1400" dirty="0">
                <a:solidFill>
                  <a:srgbClr val="303030"/>
                </a:solidFill>
                <a:latin typeface="arial" panose="020B0604020202020204" pitchFamily="34" charset="0"/>
              </a:rPr>
              <a:t> C. Deriving statistical significance maps for SVM based image classification and group comparisons. </a:t>
            </a:r>
            <a:r>
              <a:rPr lang="en-US" sz="1400" i="1" dirty="0">
                <a:solidFill>
                  <a:srgbClr val="303030"/>
                </a:solidFill>
                <a:latin typeface="arial" panose="020B0604020202020204" pitchFamily="34" charset="0"/>
              </a:rPr>
              <a:t>Med Image </a:t>
            </a:r>
            <a:r>
              <a:rPr lang="en-US" sz="1400" i="1" dirty="0" err="1">
                <a:solidFill>
                  <a:srgbClr val="303030"/>
                </a:solidFill>
                <a:latin typeface="arial" panose="020B0604020202020204" pitchFamily="34" charset="0"/>
              </a:rPr>
              <a:t>Comput</a:t>
            </a:r>
            <a:r>
              <a:rPr lang="en-US" sz="1400" i="1" dirty="0">
                <a:solidFill>
                  <a:srgbClr val="303030"/>
                </a:solidFill>
                <a:latin typeface="arial" panose="020B0604020202020204" pitchFamily="34" charset="0"/>
              </a:rPr>
              <a:t> </a:t>
            </a:r>
            <a:r>
              <a:rPr lang="en-US" sz="1400" i="1" dirty="0" err="1">
                <a:solidFill>
                  <a:srgbClr val="303030"/>
                </a:solidFill>
                <a:latin typeface="arial" panose="020B0604020202020204" pitchFamily="34" charset="0"/>
              </a:rPr>
              <a:t>Comput</a:t>
            </a:r>
            <a:r>
              <a:rPr lang="en-US" sz="1400" i="1" dirty="0">
                <a:solidFill>
                  <a:srgbClr val="303030"/>
                </a:solidFill>
                <a:latin typeface="arial" panose="020B0604020202020204" pitchFamily="34" charset="0"/>
              </a:rPr>
              <a:t> Assist </a:t>
            </a:r>
            <a:r>
              <a:rPr lang="en-US" sz="1400" i="1" dirty="0" err="1">
                <a:solidFill>
                  <a:srgbClr val="303030"/>
                </a:solidFill>
                <a:latin typeface="arial" panose="020B0604020202020204" pitchFamily="34" charset="0"/>
              </a:rPr>
              <a:t>Interv</a:t>
            </a:r>
            <a:r>
              <a:rPr lang="en-US" sz="1400" dirty="0">
                <a:solidFill>
                  <a:srgbClr val="303030"/>
                </a:solidFill>
                <a:latin typeface="arial" panose="020B0604020202020204" pitchFamily="34" charset="0"/>
              </a:rPr>
              <a:t>. 2012;15(Pt 1):723–730.</a:t>
            </a:r>
            <a:endParaRPr lang="en-US" sz="1400" dirty="0"/>
          </a:p>
        </p:txBody>
      </p:sp>
      <p:sp>
        <p:nvSpPr>
          <p:cNvPr id="4" name="TextBox 3">
            <a:extLst>
              <a:ext uri="{FF2B5EF4-FFF2-40B4-BE49-F238E27FC236}">
                <a16:creationId xmlns:a16="http://schemas.microsoft.com/office/drawing/2014/main" id="{F7625A0B-C7C4-0643-BFA6-CFD812D7E403}"/>
              </a:ext>
            </a:extLst>
          </p:cNvPr>
          <p:cNvSpPr txBox="1"/>
          <p:nvPr/>
        </p:nvSpPr>
        <p:spPr>
          <a:xfrm>
            <a:off x="984407" y="4886816"/>
            <a:ext cx="10510250" cy="646331"/>
          </a:xfrm>
          <a:prstGeom prst="rect">
            <a:avLst/>
          </a:prstGeom>
          <a:noFill/>
        </p:spPr>
        <p:txBody>
          <a:bodyPr wrap="none" rtlCol="0">
            <a:spAutoFit/>
          </a:bodyPr>
          <a:lstStyle/>
          <a:p>
            <a:r>
              <a:rPr lang="en-US" dirty="0"/>
              <a:t>Not all patient’s information was able to be calculated in such way because some words have wrong spellings, </a:t>
            </a:r>
            <a:br>
              <a:rPr lang="en-US" dirty="0"/>
            </a:br>
            <a:r>
              <a:rPr lang="en-US" dirty="0"/>
              <a:t>wrong grammars, wrong hyphen uses between words and so on. </a:t>
            </a:r>
            <a:r>
              <a:rPr lang="en-US" dirty="0">
                <a:sym typeface="Wingdings" pitchFamily="2" charset="2"/>
              </a:rPr>
              <a:t> Keep the whole strings.</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4A3F25-3743-4D43-BEBC-2E3C9F1B2B47}"/>
                  </a:ext>
                </a:extLst>
              </p:cNvPr>
              <p:cNvSpPr txBox="1"/>
              <p:nvPr/>
            </p:nvSpPr>
            <p:spPr>
              <a:xfrm>
                <a:off x="10936594" y="3903638"/>
                <a:ext cx="4151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8" name="TextBox 7">
                <a:extLst>
                  <a:ext uri="{FF2B5EF4-FFF2-40B4-BE49-F238E27FC236}">
                    <a16:creationId xmlns:a16="http://schemas.microsoft.com/office/drawing/2014/main" id="{554A3F25-3743-4D43-BEBC-2E3C9F1B2B47}"/>
                  </a:ext>
                </a:extLst>
              </p:cNvPr>
              <p:cNvSpPr txBox="1">
                <a:spLocks noRot="1" noChangeAspect="1" noMove="1" noResize="1" noEditPoints="1" noAdjustHandles="1" noChangeArrowheads="1" noChangeShapeType="1" noTextEdit="1"/>
              </p:cNvSpPr>
              <p:nvPr/>
            </p:nvSpPr>
            <p:spPr>
              <a:xfrm>
                <a:off x="10936594" y="3903638"/>
                <a:ext cx="415178" cy="276999"/>
              </a:xfrm>
              <a:prstGeom prst="rect">
                <a:avLst/>
              </a:prstGeom>
              <a:blipFill>
                <a:blip r:embed="rId4"/>
                <a:stretch>
                  <a:fillRect l="-2941" r="-8824" b="-4348"/>
                </a:stretch>
              </a:blipFill>
            </p:spPr>
            <p:txBody>
              <a:bodyPr/>
              <a:lstStyle/>
              <a:p>
                <a:r>
                  <a:rPr lang="en-US">
                    <a:noFill/>
                  </a:rPr>
                  <a:t> </a:t>
                </a:r>
              </a:p>
            </p:txBody>
          </p:sp>
        </mc:Fallback>
      </mc:AlternateContent>
    </p:spTree>
    <p:extLst>
      <p:ext uri="{BB962C8B-B14F-4D97-AF65-F5344CB8AC3E}">
        <p14:creationId xmlns:p14="http://schemas.microsoft.com/office/powerpoint/2010/main" val="1054208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E343B-6931-5A45-9A75-59B70E6367F9}"/>
              </a:ext>
            </a:extLst>
          </p:cNvPr>
          <p:cNvPicPr>
            <a:picLocks noChangeAspect="1"/>
          </p:cNvPicPr>
          <p:nvPr/>
        </p:nvPicPr>
        <p:blipFill rotWithShape="1">
          <a:blip r:embed="rId3"/>
          <a:srcRect t="14104" b="80585"/>
          <a:stretch/>
        </p:blipFill>
        <p:spPr>
          <a:xfrm>
            <a:off x="0" y="1754447"/>
            <a:ext cx="12085915" cy="1415644"/>
          </a:xfrm>
          <a:prstGeom prst="rect">
            <a:avLst/>
          </a:prstGeom>
        </p:spPr>
      </p:pic>
      <p:sp>
        <p:nvSpPr>
          <p:cNvPr id="10" name="Down Arrow 9">
            <a:extLst>
              <a:ext uri="{FF2B5EF4-FFF2-40B4-BE49-F238E27FC236}">
                <a16:creationId xmlns:a16="http://schemas.microsoft.com/office/drawing/2014/main" id="{A141B015-260A-0745-A0F9-E2F7225FE57E}"/>
              </a:ext>
            </a:extLst>
          </p:cNvPr>
          <p:cNvSpPr/>
          <p:nvPr/>
        </p:nvSpPr>
        <p:spPr>
          <a:xfrm>
            <a:off x="6496090" y="2979927"/>
            <a:ext cx="999744" cy="93731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84329C-6360-C143-9CC2-E56155785C07}"/>
              </a:ext>
            </a:extLst>
          </p:cNvPr>
          <p:cNvPicPr>
            <a:picLocks noChangeAspect="1"/>
          </p:cNvPicPr>
          <p:nvPr/>
        </p:nvPicPr>
        <p:blipFill rotWithShape="1">
          <a:blip r:embed="rId3"/>
          <a:srcRect l="45629" t="14104" r="13872" b="80585"/>
          <a:stretch/>
        </p:blipFill>
        <p:spPr>
          <a:xfrm>
            <a:off x="705853" y="3967251"/>
            <a:ext cx="10886673" cy="1415644"/>
          </a:xfrm>
          <a:prstGeom prst="rect">
            <a:avLst/>
          </a:prstGeom>
        </p:spPr>
      </p:pic>
      <p:sp>
        <p:nvSpPr>
          <p:cNvPr id="7" name="TextBox 6">
            <a:extLst>
              <a:ext uri="{FF2B5EF4-FFF2-40B4-BE49-F238E27FC236}">
                <a16:creationId xmlns:a16="http://schemas.microsoft.com/office/drawing/2014/main" id="{D69B5394-1A56-BF41-8F8B-F436310FDF15}"/>
              </a:ext>
            </a:extLst>
          </p:cNvPr>
          <p:cNvSpPr txBox="1"/>
          <p:nvPr/>
        </p:nvSpPr>
        <p:spPr>
          <a:xfrm>
            <a:off x="632918" y="5810723"/>
            <a:ext cx="10820078" cy="369332"/>
          </a:xfrm>
          <a:prstGeom prst="rect">
            <a:avLst/>
          </a:prstGeom>
          <a:noFill/>
        </p:spPr>
        <p:txBody>
          <a:bodyPr wrap="none" rtlCol="0">
            <a:spAutoFit/>
          </a:bodyPr>
          <a:lstStyle/>
          <a:p>
            <a:r>
              <a:rPr lang="en-US" dirty="0"/>
              <a:t>Since I assume that the comment section throughout all samples does not have important information, I excluded.</a:t>
            </a:r>
          </a:p>
        </p:txBody>
      </p:sp>
      <p:sp>
        <p:nvSpPr>
          <p:cNvPr id="9" name="Rectangle 8">
            <a:extLst>
              <a:ext uri="{FF2B5EF4-FFF2-40B4-BE49-F238E27FC236}">
                <a16:creationId xmlns:a16="http://schemas.microsoft.com/office/drawing/2014/main" id="{7192FA8F-FB27-164B-91E6-EB7729B95099}"/>
              </a:ext>
            </a:extLst>
          </p:cNvPr>
          <p:cNvSpPr/>
          <p:nvPr/>
        </p:nvSpPr>
        <p:spPr>
          <a:xfrm>
            <a:off x="341871" y="275623"/>
            <a:ext cx="11644749" cy="1200329"/>
          </a:xfrm>
          <a:prstGeom prst="rect">
            <a:avLst/>
          </a:prstGeom>
        </p:spPr>
        <p:txBody>
          <a:bodyPr wrap="square">
            <a:spAutoFit/>
          </a:bodyPr>
          <a:lstStyle/>
          <a:p>
            <a:r>
              <a:rPr lang="en-US" dirty="0"/>
              <a:t>'… FINAL DIAGNOSIS : A. Cervix, biopsy:  </a:t>
            </a:r>
            <a:r>
              <a:rPr lang="en-US" dirty="0">
                <a:highlight>
                  <a:srgbClr val="FFFF00"/>
                </a:highlight>
              </a:rPr>
              <a:t>- </a:t>
            </a:r>
            <a:r>
              <a:rPr lang="en-US" strike="sngStrike" dirty="0">
                <a:highlight>
                  <a:srgbClr val="FFFF00"/>
                </a:highlight>
              </a:rPr>
              <a:t>At </a:t>
            </a:r>
            <a:r>
              <a:rPr lang="en-US" dirty="0">
                <a:highlight>
                  <a:srgbClr val="FFFF00"/>
                </a:highlight>
              </a:rPr>
              <a:t>least </a:t>
            </a:r>
            <a:r>
              <a:rPr lang="en-US" dirty="0">
                <a:solidFill>
                  <a:srgbClr val="FF0000"/>
                </a:solidFill>
                <a:highlight>
                  <a:srgbClr val="FFFF00"/>
                </a:highlight>
              </a:rPr>
              <a:t>high</a:t>
            </a:r>
            <a:r>
              <a:rPr lang="en-US" dirty="0">
                <a:highlight>
                  <a:srgbClr val="FFFF00"/>
                </a:highlight>
              </a:rPr>
              <a:t> </a:t>
            </a:r>
            <a:r>
              <a:rPr lang="en-US" dirty="0">
                <a:solidFill>
                  <a:srgbClr val="FF0000"/>
                </a:solidFill>
                <a:highlight>
                  <a:srgbClr val="FFFF00"/>
                </a:highlight>
              </a:rPr>
              <a:t>grade squamous intraepithelial lesion </a:t>
            </a:r>
            <a:r>
              <a:rPr lang="en-US" strike="sngStrike" dirty="0">
                <a:highlight>
                  <a:srgbClr val="FFFF00"/>
                </a:highlight>
              </a:rPr>
              <a:t>(CIN III) in</a:t>
            </a:r>
            <a:r>
              <a:rPr lang="en-US" dirty="0">
                <a:highlight>
                  <a:srgbClr val="FFFF00"/>
                </a:highlight>
              </a:rPr>
              <a:t> </a:t>
            </a:r>
            <a:r>
              <a:rPr lang="en-US" strike="sngStrike" dirty="0">
                <a:highlight>
                  <a:srgbClr val="FFFF00"/>
                </a:highlight>
              </a:rPr>
              <a:t>a</a:t>
            </a:r>
            <a:r>
              <a:rPr lang="en-US" dirty="0">
                <a:highlight>
                  <a:srgbClr val="FFFF00"/>
                </a:highlight>
              </a:rPr>
              <a:t> background </a:t>
            </a:r>
            <a:r>
              <a:rPr lang="en-US" strike="sngStrike" dirty="0">
                <a:highlight>
                  <a:srgbClr val="FFFF00"/>
                </a:highlight>
              </a:rPr>
              <a:t>of</a:t>
            </a:r>
            <a:r>
              <a:rPr lang="en-US" dirty="0">
                <a:highlight>
                  <a:srgbClr val="FFFF00"/>
                </a:highlight>
              </a:rPr>
              <a:t> extensive necrosis</a:t>
            </a:r>
            <a:r>
              <a:rPr lang="en-US" strike="sngStrike" dirty="0">
                <a:highlight>
                  <a:srgbClr val="FFFF00"/>
                </a:highlight>
              </a:rPr>
              <a:t>,</a:t>
            </a:r>
            <a:r>
              <a:rPr lang="en-US" dirty="0">
                <a:highlight>
                  <a:srgbClr val="FFFF00"/>
                </a:highlight>
              </a:rPr>
              <a:t> </a:t>
            </a:r>
            <a:r>
              <a:rPr lang="en-US" strike="sngStrike" dirty="0">
                <a:highlight>
                  <a:srgbClr val="FFFF00"/>
                </a:highlight>
              </a:rPr>
              <a:t>see comment. Comment : The specimen is predominately necrotic; however, there are small superficial fragments of severely dysplastic epithelium present. These findings are consistent with </a:t>
            </a:r>
            <a:r>
              <a:rPr lang="en-US" strike="sngStrike" dirty="0">
                <a:solidFill>
                  <a:srgbClr val="FF0000"/>
                </a:solidFill>
                <a:highlight>
                  <a:srgbClr val="FFFF00"/>
                </a:highlight>
              </a:rPr>
              <a:t>squamous</a:t>
            </a:r>
            <a:r>
              <a:rPr lang="en-US" strike="sngStrike" dirty="0">
                <a:highlight>
                  <a:srgbClr val="FFFF00"/>
                </a:highlight>
              </a:rPr>
              <a:t> </a:t>
            </a:r>
            <a:r>
              <a:rPr lang="en-US" strike="sngStrike" dirty="0">
                <a:solidFill>
                  <a:srgbClr val="FF0000"/>
                </a:solidFill>
                <a:highlight>
                  <a:srgbClr val="FFFF00"/>
                </a:highlight>
              </a:rPr>
              <a:t>cell</a:t>
            </a:r>
            <a:r>
              <a:rPr lang="en-US" strike="sngStrike" dirty="0">
                <a:highlight>
                  <a:srgbClr val="FFFF00"/>
                </a:highlight>
              </a:rPr>
              <a:t> </a:t>
            </a:r>
            <a:r>
              <a:rPr lang="en-US" strike="sngStrike" dirty="0">
                <a:solidFill>
                  <a:srgbClr val="FF0000"/>
                </a:solidFill>
                <a:highlight>
                  <a:srgbClr val="FFFF00"/>
                </a:highlight>
              </a:rPr>
              <a:t>carcinoma</a:t>
            </a:r>
            <a:r>
              <a:rPr lang="en-US" strike="sngStrike" dirty="0">
                <a:highlight>
                  <a:srgbClr val="FFFF00"/>
                </a:highlight>
              </a:rPr>
              <a:t> (unsampled) ..</a:t>
            </a:r>
            <a:r>
              <a:rPr lang="en-US" strike="sngStrike" dirty="0"/>
              <a:t>.'</a:t>
            </a:r>
          </a:p>
        </p:txBody>
      </p:sp>
    </p:spTree>
    <p:extLst>
      <p:ext uri="{BB962C8B-B14F-4D97-AF65-F5344CB8AC3E}">
        <p14:creationId xmlns:p14="http://schemas.microsoft.com/office/powerpoint/2010/main" val="2830405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 3</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521339" y="2109933"/>
            <a:ext cx="11044128" cy="2786981"/>
          </a:xfrm>
          <a:prstGeom prst="rect">
            <a:avLst/>
          </a:prstGeom>
          <a:noFill/>
        </p:spPr>
        <p:txBody>
          <a:bodyPr wrap="square" rtlCol="0">
            <a:spAutoFit/>
          </a:bodyPr>
          <a:lstStyle/>
          <a:p>
            <a:pPr>
              <a:lnSpc>
                <a:spcPct val="150000"/>
              </a:lnSpc>
            </a:pPr>
            <a:br>
              <a:rPr lang="en-US" sz="2400" dirty="0">
                <a:latin typeface="Tahoma" panose="020B0604030504040204" pitchFamily="34" charset="0"/>
                <a:ea typeface="Tahoma" panose="020B0604030504040204" pitchFamily="34" charset="0"/>
                <a:cs typeface="Tahoma" panose="020B0604030504040204" pitchFamily="34" charset="0"/>
              </a:rPr>
            </a:br>
            <a:r>
              <a:rPr lang="en-US" sz="2400" dirty="0">
                <a:latin typeface="Tahoma" panose="020B0604030504040204" pitchFamily="34" charset="0"/>
                <a:ea typeface="Tahoma" panose="020B0604030504040204" pitchFamily="34" charset="0"/>
                <a:cs typeface="Tahoma" panose="020B0604030504040204" pitchFamily="34" charset="0"/>
              </a:rPr>
              <a:t>1. Extracting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Note ID</a:t>
            </a:r>
            <a:r>
              <a:rPr lang="en-US" altLang="ko-KR" sz="2400" dirty="0">
                <a:latin typeface="Tahoma" panose="020B0604030504040204" pitchFamily="34" charset="0"/>
                <a:ea typeface="Tahoma" panose="020B0604030504040204" pitchFamily="34" charset="0"/>
                <a:cs typeface="Tahoma" panose="020B0604030504040204" pitchFamily="34" charset="0"/>
              </a:rPr>
              <a:t>,</a:t>
            </a:r>
            <a:r>
              <a:rPr lang="ko-KR" altLang="en-US" sz="2400" dirty="0">
                <a:latin typeface="Tahoma" panose="020B0604030504040204" pitchFamily="34" charset="0"/>
                <a:ea typeface="Tahoma" panose="020B0604030504040204" pitchFamily="34" charset="0"/>
                <a:cs typeface="Tahoma" panose="020B0604030504040204" pitchFamily="34" charset="0"/>
              </a:rPr>
              <a:t>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Medical Record Number </a:t>
            </a:r>
            <a:r>
              <a:rPr lang="en-US" sz="2400" dirty="0">
                <a:latin typeface="Tahoma" panose="020B0604030504040204" pitchFamily="34" charset="0"/>
                <a:ea typeface="Tahoma" panose="020B0604030504040204" pitchFamily="34" charset="0"/>
                <a:cs typeface="Tahoma" panose="020B0604030504040204" pitchFamily="34" charset="0"/>
              </a:rPr>
              <a:t>and </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age </a:t>
            </a:r>
            <a:r>
              <a:rPr lang="en-US" sz="2400" dirty="0">
                <a:latin typeface="Tahoma" panose="020B0604030504040204" pitchFamily="34" charset="0"/>
                <a:ea typeface="Tahoma" panose="020B0604030504040204" pitchFamily="34" charset="0"/>
                <a:cs typeface="Tahoma" panose="020B0604030504040204" pitchFamily="34" charset="0"/>
              </a:rPr>
              <a:t>information from the </a:t>
            </a:r>
          </a:p>
          <a:p>
            <a:pP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     table on Half-way result.</a:t>
            </a:r>
          </a:p>
          <a:p>
            <a:pPr>
              <a:lnSpc>
                <a:spcPct val="150000"/>
              </a:lnSpc>
            </a:pPr>
            <a:r>
              <a:rPr lang="en-US" altLang="ko-KR" sz="2400" dirty="0">
                <a:latin typeface="Tahoma" panose="020B0604030504040204" pitchFamily="34" charset="0"/>
                <a:ea typeface="Tahoma" panose="020B0604030504040204" pitchFamily="34" charset="0"/>
                <a:cs typeface="Tahoma" panose="020B0604030504040204" pitchFamily="34" charset="0"/>
              </a:rPr>
              <a:t>2</a:t>
            </a:r>
            <a:r>
              <a:rPr lang="en-US" sz="2400" dirty="0">
                <a:latin typeface="Tahoma" panose="020B0604030504040204" pitchFamily="34" charset="0"/>
                <a:ea typeface="Tahoma" panose="020B0604030504040204" pitchFamily="34" charset="0"/>
                <a:cs typeface="Tahoma" panose="020B0604030504040204" pitchFamily="34" charset="0"/>
              </a:rPr>
              <a:t>. Merging and Exporting the generated information in Excel</a:t>
            </a:r>
            <a:br>
              <a:rPr lang="en-US" sz="2400" dirty="0">
                <a:latin typeface="Tahoma" panose="020B0604030504040204" pitchFamily="34" charset="0"/>
                <a:ea typeface="Tahoma" panose="020B0604030504040204" pitchFamily="34" charset="0"/>
                <a:cs typeface="Tahoma" panose="020B0604030504040204" pitchFamily="34" charset="0"/>
              </a:rPr>
            </a:b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8371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Discussion 2</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Machine Learning approaches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B07C8C2C-94B1-7F40-AF8F-6709E7B4C9E0}"/>
              </a:ext>
            </a:extLst>
          </p:cNvPr>
          <p:cNvSpPr txBox="1"/>
          <p:nvPr/>
        </p:nvSpPr>
        <p:spPr>
          <a:xfrm>
            <a:off x="4908912" y="1899477"/>
            <a:ext cx="2490105" cy="369332"/>
          </a:xfrm>
          <a:prstGeom prst="rect">
            <a:avLst/>
          </a:prstGeom>
          <a:noFill/>
        </p:spPr>
        <p:txBody>
          <a:bodyPr wrap="none" rtlCol="0">
            <a:spAutoFit/>
          </a:bodyPr>
          <a:lstStyle/>
          <a:p>
            <a:r>
              <a:rPr lang="en-US" dirty="0"/>
              <a:t>Decision Tree algorithm</a:t>
            </a:r>
          </a:p>
        </p:txBody>
      </p:sp>
      <p:pic>
        <p:nvPicPr>
          <p:cNvPr id="4" name="Picture 3">
            <a:extLst>
              <a:ext uri="{FF2B5EF4-FFF2-40B4-BE49-F238E27FC236}">
                <a16:creationId xmlns:a16="http://schemas.microsoft.com/office/drawing/2014/main" id="{0B208D7C-B35D-184F-9BCE-CC6C00304805}"/>
              </a:ext>
            </a:extLst>
          </p:cNvPr>
          <p:cNvPicPr>
            <a:picLocks noChangeAspect="1"/>
          </p:cNvPicPr>
          <p:nvPr/>
        </p:nvPicPr>
        <p:blipFill>
          <a:blip r:embed="rId3"/>
          <a:stretch>
            <a:fillRect/>
          </a:stretch>
        </p:blipFill>
        <p:spPr>
          <a:xfrm>
            <a:off x="1313492" y="2268809"/>
            <a:ext cx="9565015" cy="4630770"/>
          </a:xfrm>
          <a:prstGeom prst="rect">
            <a:avLst/>
          </a:prstGeom>
        </p:spPr>
      </p:pic>
    </p:spTree>
    <p:extLst>
      <p:ext uri="{BB962C8B-B14F-4D97-AF65-F5344CB8AC3E}">
        <p14:creationId xmlns:p14="http://schemas.microsoft.com/office/powerpoint/2010/main" val="2757650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a:xfrm>
            <a:off x="838200" y="365125"/>
            <a:ext cx="10515600"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Final Result</a:t>
            </a:r>
          </a:p>
        </p:txBody>
      </p:sp>
      <p:pic>
        <p:nvPicPr>
          <p:cNvPr id="4" name="Picture 3">
            <a:extLst>
              <a:ext uri="{FF2B5EF4-FFF2-40B4-BE49-F238E27FC236}">
                <a16:creationId xmlns:a16="http://schemas.microsoft.com/office/drawing/2014/main" id="{A3D7DF08-058D-EC4C-B98D-C2E92320CE5C}"/>
              </a:ext>
            </a:extLst>
          </p:cNvPr>
          <p:cNvPicPr>
            <a:picLocks noChangeAspect="1"/>
          </p:cNvPicPr>
          <p:nvPr/>
        </p:nvPicPr>
        <p:blipFill>
          <a:blip r:embed="rId3"/>
          <a:stretch>
            <a:fillRect/>
          </a:stretch>
        </p:blipFill>
        <p:spPr>
          <a:xfrm>
            <a:off x="1188805" y="1266080"/>
            <a:ext cx="9814390" cy="5591920"/>
          </a:xfrm>
          <a:prstGeom prst="rect">
            <a:avLst/>
          </a:prstGeom>
        </p:spPr>
      </p:pic>
    </p:spTree>
    <p:extLst>
      <p:ext uri="{BB962C8B-B14F-4D97-AF65-F5344CB8AC3E}">
        <p14:creationId xmlns:p14="http://schemas.microsoft.com/office/powerpoint/2010/main" val="601468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Challenge</a:t>
            </a:r>
          </a:p>
        </p:txBody>
      </p:sp>
      <p:sp>
        <p:nvSpPr>
          <p:cNvPr id="4" name="Rectangle 3">
            <a:extLst>
              <a:ext uri="{FF2B5EF4-FFF2-40B4-BE49-F238E27FC236}">
                <a16:creationId xmlns:a16="http://schemas.microsoft.com/office/drawing/2014/main" id="{9DBF46CC-0E22-7C40-BA50-498772FEDFDF}"/>
              </a:ext>
            </a:extLst>
          </p:cNvPr>
          <p:cNvSpPr/>
          <p:nvPr/>
        </p:nvSpPr>
        <p:spPr>
          <a:xfrm>
            <a:off x="1550741" y="2312508"/>
            <a:ext cx="9090518" cy="1678986"/>
          </a:xfrm>
          <a:prstGeom prst="rect">
            <a:avLst/>
          </a:prstGeom>
        </p:spPr>
        <p:txBody>
          <a:bodyPr wrap="square">
            <a:spAutoFit/>
          </a:bodyPr>
          <a:lstStyle/>
          <a:p>
            <a:pP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The contents of the same type of reports are differently organized depending on patients’ diagnoses or the provider that entered the text. </a:t>
            </a:r>
            <a:r>
              <a:rPr lang="en-US" sz="2400" dirty="0">
                <a:latin typeface="Tahoma" panose="020B0604030504040204" pitchFamily="34" charset="0"/>
                <a:ea typeface="Tahoma" panose="020B0604030504040204" pitchFamily="34" charset="0"/>
                <a:cs typeface="Tahoma" panose="020B0604030504040204" pitchFamily="34" charset="0"/>
                <a:sym typeface="Wingdings" pitchFamily="2" charset="2"/>
              </a:rPr>
              <a:t> </a:t>
            </a:r>
            <a:r>
              <a:rPr lang="en-US" sz="2400" dirty="0">
                <a:latin typeface="Tahoma" panose="020B0604030504040204" pitchFamily="34" charset="0"/>
                <a:ea typeface="Tahoma" panose="020B0604030504040204" pitchFamily="34" charset="0"/>
                <a:cs typeface="Tahoma" panose="020B0604030504040204" pitchFamily="34" charset="0"/>
              </a:rPr>
              <a:t>The high variances of free-text</a:t>
            </a:r>
          </a:p>
        </p:txBody>
      </p:sp>
    </p:spTree>
    <p:extLst>
      <p:ext uri="{BB962C8B-B14F-4D97-AF65-F5344CB8AC3E}">
        <p14:creationId xmlns:p14="http://schemas.microsoft.com/office/powerpoint/2010/main" val="1644331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a:xfrm>
            <a:off x="838200" y="365125"/>
            <a:ext cx="10515600"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Conclusion</a:t>
            </a:r>
          </a:p>
        </p:txBody>
      </p:sp>
      <p:sp>
        <p:nvSpPr>
          <p:cNvPr id="3" name="TextBox 2">
            <a:extLst>
              <a:ext uri="{FF2B5EF4-FFF2-40B4-BE49-F238E27FC236}">
                <a16:creationId xmlns:a16="http://schemas.microsoft.com/office/drawing/2014/main" id="{B8847D4B-94F9-D140-A13B-9793C0812513}"/>
              </a:ext>
            </a:extLst>
          </p:cNvPr>
          <p:cNvSpPr txBox="1"/>
          <p:nvPr/>
        </p:nvSpPr>
        <p:spPr>
          <a:xfrm>
            <a:off x="785191" y="1690688"/>
            <a:ext cx="9292352"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t>For the rapid adoption of the unstructured Electronic Medical Record, </a:t>
            </a:r>
            <a:br>
              <a:rPr lang="en-US" sz="2400" dirty="0"/>
            </a:br>
            <a:r>
              <a:rPr lang="en-US" sz="2400" dirty="0"/>
              <a:t>Natural Language Processing has been developed to extract </a:t>
            </a:r>
            <a:br>
              <a:rPr lang="en-US" sz="2400" dirty="0"/>
            </a:br>
            <a:r>
              <a:rPr lang="en-US" sz="2400" dirty="0"/>
              <a:t>important and dependable information from such free texts. </a:t>
            </a:r>
          </a:p>
        </p:txBody>
      </p:sp>
      <p:sp>
        <p:nvSpPr>
          <p:cNvPr id="4" name="TextBox 3">
            <a:extLst>
              <a:ext uri="{FF2B5EF4-FFF2-40B4-BE49-F238E27FC236}">
                <a16:creationId xmlns:a16="http://schemas.microsoft.com/office/drawing/2014/main" id="{DFE0CAD0-FD36-E546-B936-2E849FE68C96}"/>
              </a:ext>
            </a:extLst>
          </p:cNvPr>
          <p:cNvSpPr txBox="1"/>
          <p:nvPr/>
        </p:nvSpPr>
        <p:spPr>
          <a:xfrm>
            <a:off x="785191" y="3135987"/>
            <a:ext cx="10488897"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For this project, I applied Support Vector Machine and Decision Tree algorithms </a:t>
            </a:r>
            <a:br>
              <a:rPr lang="en-US" sz="2400" dirty="0"/>
            </a:br>
            <a:r>
              <a:rPr lang="en-US" sz="2400" dirty="0"/>
              <a:t>to automate the processing of large-scale data</a:t>
            </a:r>
          </a:p>
        </p:txBody>
      </p:sp>
      <p:sp>
        <p:nvSpPr>
          <p:cNvPr id="5" name="TextBox 4">
            <a:extLst>
              <a:ext uri="{FF2B5EF4-FFF2-40B4-BE49-F238E27FC236}">
                <a16:creationId xmlns:a16="http://schemas.microsoft.com/office/drawing/2014/main" id="{109A7B93-1600-944A-9177-9F42AFBFA74C}"/>
              </a:ext>
            </a:extLst>
          </p:cNvPr>
          <p:cNvSpPr txBox="1"/>
          <p:nvPr/>
        </p:nvSpPr>
        <p:spPr>
          <a:xfrm>
            <a:off x="785191" y="4211954"/>
            <a:ext cx="9459128"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For the result, I extracted patient’s name, MRN, gender, age,</a:t>
            </a:r>
            <a:br>
              <a:rPr lang="en-US" sz="2400" dirty="0"/>
            </a:br>
            <a:r>
              <a:rPr lang="en-US" sz="2400" dirty="0"/>
              <a:t>body part, procedure, diagnosis description, grade, date, and note ID. </a:t>
            </a:r>
          </a:p>
        </p:txBody>
      </p:sp>
    </p:spTree>
    <p:extLst>
      <p:ext uri="{BB962C8B-B14F-4D97-AF65-F5344CB8AC3E}">
        <p14:creationId xmlns:p14="http://schemas.microsoft.com/office/powerpoint/2010/main" val="302744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INTRODUCTION</a:t>
            </a:r>
          </a:p>
        </p:txBody>
      </p:sp>
      <p:sp>
        <p:nvSpPr>
          <p:cNvPr id="4" name="Title 1">
            <a:extLst>
              <a:ext uri="{FF2B5EF4-FFF2-40B4-BE49-F238E27FC236}">
                <a16:creationId xmlns:a16="http://schemas.microsoft.com/office/drawing/2014/main" id="{7BADE6F5-FE96-344E-811B-89E83E63407E}"/>
              </a:ext>
            </a:extLst>
          </p:cNvPr>
          <p:cNvSpPr txBox="1">
            <a:spLocks/>
          </p:cNvSpPr>
          <p:nvPr/>
        </p:nvSpPr>
        <p:spPr>
          <a:xfrm>
            <a:off x="838200" y="1982459"/>
            <a:ext cx="10515600" cy="3436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With the rapid adoption of unstructured or free text formatted EMRs, it is desirable to extract accurate information from EMRs to support automated systems at the point of care and to enable secondary use of EMRs for clinical and translational research.</a:t>
            </a:r>
          </a:p>
          <a:p>
            <a:pPr algn="ctr"/>
            <a:endParaRPr lang="en-US" sz="2400" dirty="0">
              <a:latin typeface="Tahoma" panose="020B0604030504040204" pitchFamily="34" charset="0"/>
              <a:ea typeface="Tahoma" panose="020B0604030504040204" pitchFamily="34" charset="0"/>
              <a:cs typeface="Tahoma" panose="020B0604030504040204" pitchFamily="34" charset="0"/>
            </a:endParaRPr>
          </a:p>
          <a:p>
            <a:pPr algn="ctr"/>
            <a:r>
              <a:rPr lang="en-US" sz="2400" b="1" dirty="0">
                <a:latin typeface="Tahoma" panose="020B0604030504040204" pitchFamily="34" charset="0"/>
                <a:ea typeface="Tahoma" panose="020B0604030504040204" pitchFamily="34" charset="0"/>
                <a:cs typeface="Tahoma" panose="020B0604030504040204" pitchFamily="34" charset="0"/>
              </a:rPr>
              <a:t>Natural Language Processing </a:t>
            </a:r>
            <a:r>
              <a:rPr lang="en-US" sz="2400" dirty="0">
                <a:latin typeface="Tahoma" panose="020B0604030504040204" pitchFamily="34" charset="0"/>
                <a:ea typeface="Tahoma" panose="020B0604030504040204" pitchFamily="34" charset="0"/>
                <a:cs typeface="Tahoma" panose="020B0604030504040204" pitchFamily="34" charset="0"/>
              </a:rPr>
              <a:t>Tool has been developed to facilitate information extraction from the clinical free text.</a:t>
            </a:r>
          </a:p>
        </p:txBody>
      </p:sp>
      <p:sp>
        <p:nvSpPr>
          <p:cNvPr id="5" name="Title 1">
            <a:extLst>
              <a:ext uri="{FF2B5EF4-FFF2-40B4-BE49-F238E27FC236}">
                <a16:creationId xmlns:a16="http://schemas.microsoft.com/office/drawing/2014/main" id="{421D3D5A-0D99-2946-BE4B-914994969F30}"/>
              </a:ext>
            </a:extLst>
          </p:cNvPr>
          <p:cNvSpPr txBox="1">
            <a:spLocks/>
          </p:cNvSpPr>
          <p:nvPr/>
        </p:nvSpPr>
        <p:spPr>
          <a:xfrm>
            <a:off x="838200" y="10701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Concerns</a:t>
            </a:r>
          </a:p>
        </p:txBody>
      </p:sp>
      <p:sp>
        <p:nvSpPr>
          <p:cNvPr id="3" name="Rectangle 2">
            <a:extLst>
              <a:ext uri="{FF2B5EF4-FFF2-40B4-BE49-F238E27FC236}">
                <a16:creationId xmlns:a16="http://schemas.microsoft.com/office/drawing/2014/main" id="{B0FD7789-A27C-E345-AAD0-95257F033EA8}"/>
              </a:ext>
            </a:extLst>
          </p:cNvPr>
          <p:cNvSpPr/>
          <p:nvPr/>
        </p:nvSpPr>
        <p:spPr>
          <a:xfrm>
            <a:off x="1516966" y="5631698"/>
            <a:ext cx="9158068" cy="1015663"/>
          </a:xfrm>
          <a:prstGeom prst="rect">
            <a:avLst/>
          </a:prstGeom>
        </p:spPr>
        <p:txBody>
          <a:bodyPr wrap="square">
            <a:spAutoFit/>
          </a:bodyPr>
          <a:lstStyle/>
          <a:p>
            <a:pPr marL="171450" indent="-171450">
              <a:buFont typeface="Arial" panose="020B0604020202020204" pitchFamily="34" charset="0"/>
              <a:buChar char="•"/>
            </a:pPr>
            <a:r>
              <a:rPr lang="en-US" sz="1200" dirty="0"/>
              <a:t>Kavishwar B </a:t>
            </a:r>
            <a:r>
              <a:rPr lang="en-US" sz="1200" dirty="0" err="1"/>
              <a:t>Wagholikar</a:t>
            </a:r>
            <a:r>
              <a:rPr lang="en-US" sz="1200" dirty="0"/>
              <a:t>, Kathy L </a:t>
            </a:r>
            <a:r>
              <a:rPr lang="en-US" sz="1200" dirty="0" err="1"/>
              <a:t>MacLaughlin</a:t>
            </a:r>
            <a:r>
              <a:rPr lang="en-US" sz="1200" dirty="0"/>
              <a:t>, Michael R Henry, Robert A </a:t>
            </a:r>
            <a:r>
              <a:rPr lang="en-US" sz="1200" dirty="0" err="1"/>
              <a:t>Greenes</a:t>
            </a:r>
            <a:r>
              <a:rPr lang="en-US" sz="1200" dirty="0"/>
              <a:t>, Ronald A Hankey, </a:t>
            </a:r>
            <a:r>
              <a:rPr lang="en-US" sz="1200" dirty="0" err="1"/>
              <a:t>Hongfang</a:t>
            </a:r>
            <a:r>
              <a:rPr lang="en-US" sz="1200" dirty="0"/>
              <a:t> Liu, Rajeev Chaudhry, Clinical decision support with automated text processing for cervical cancer screening, </a:t>
            </a:r>
            <a:r>
              <a:rPr lang="en-US" sz="1200" i="1" dirty="0"/>
              <a:t>Journal of the American Medical Informatics Association</a:t>
            </a:r>
            <a:r>
              <a:rPr lang="en-US" sz="1200" dirty="0"/>
              <a:t>, Volume 19, Issue 5, September 2012, Pages 833–839, </a:t>
            </a:r>
          </a:p>
          <a:p>
            <a:pPr marL="171450" indent="-171450">
              <a:buFont typeface="Arial" panose="020B0604020202020204" pitchFamily="34" charset="0"/>
              <a:buChar char="•"/>
            </a:pPr>
            <a:r>
              <a:rPr lang="en-US" sz="1200" dirty="0"/>
              <a:t>Wang, Y., Wang, L., </a:t>
            </a:r>
            <a:r>
              <a:rPr lang="en-US" sz="1200" dirty="0" err="1"/>
              <a:t>Rastegar-Mojarad</a:t>
            </a:r>
            <a:r>
              <a:rPr lang="en-US" sz="1200" dirty="0"/>
              <a:t>, M., Moon, S., Shen, F., Afzal, N., … Liu, H. (2018). Clinical information extraction applications: A literature review. </a:t>
            </a:r>
            <a:r>
              <a:rPr lang="en-US" sz="1200" i="1" dirty="0"/>
              <a:t>Journal of biomedical informatics</a:t>
            </a:r>
            <a:r>
              <a:rPr lang="en-US" sz="1200" dirty="0"/>
              <a:t>, </a:t>
            </a:r>
            <a:r>
              <a:rPr lang="en-US" sz="1200" i="1" dirty="0"/>
              <a:t>77</a:t>
            </a:r>
            <a:r>
              <a:rPr lang="en-US" sz="1200" dirty="0"/>
              <a:t>, 34–49. doi:10.1016/j.jbi.2017.11.011</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614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8C9882-C084-D045-B938-A70CBA18617E}"/>
              </a:ext>
            </a:extLst>
          </p:cNvPr>
          <p:cNvSpPr>
            <a:spLocks noGrp="1"/>
          </p:cNvSpPr>
          <p:nvPr>
            <p:ph type="title"/>
          </p:nvPr>
        </p:nvSpPr>
        <p:spPr>
          <a:xfrm>
            <a:off x="838200" y="365125"/>
            <a:ext cx="10515600"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Acknowledgement</a:t>
            </a:r>
          </a:p>
        </p:txBody>
      </p:sp>
      <p:sp>
        <p:nvSpPr>
          <p:cNvPr id="5" name="TextBox 4">
            <a:extLst>
              <a:ext uri="{FF2B5EF4-FFF2-40B4-BE49-F238E27FC236}">
                <a16:creationId xmlns:a16="http://schemas.microsoft.com/office/drawing/2014/main" id="{55D6DD90-E8AB-1E4A-B7AB-1498324E60F6}"/>
              </a:ext>
            </a:extLst>
          </p:cNvPr>
          <p:cNvSpPr txBox="1"/>
          <p:nvPr/>
        </p:nvSpPr>
        <p:spPr>
          <a:xfrm>
            <a:off x="1058424" y="2313021"/>
            <a:ext cx="9666236" cy="2232021"/>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sz="3200" dirty="0"/>
              <a:t>Ahmad </a:t>
            </a:r>
            <a:r>
              <a:rPr lang="en-US" sz="3200" dirty="0" err="1"/>
              <a:t>Baghal</a:t>
            </a:r>
            <a:r>
              <a:rPr lang="en-US" sz="3200" dirty="0"/>
              <a:t>, MD, MS, Director of TRI at UAMS</a:t>
            </a:r>
          </a:p>
          <a:p>
            <a:pPr marL="457200" indent="-457200">
              <a:lnSpc>
                <a:spcPct val="150000"/>
              </a:lnSpc>
              <a:buFont typeface="Arial" panose="020B0604020202020204" pitchFamily="34" charset="0"/>
              <a:buChar char="•"/>
            </a:pPr>
            <a:r>
              <a:rPr lang="en-US" sz="3200" dirty="0" err="1"/>
              <a:t>Shaymaa</a:t>
            </a:r>
            <a:r>
              <a:rPr lang="en-US" sz="3200" dirty="0"/>
              <a:t> Al-Shukri, Ph D, Business Intelligence Analyst</a:t>
            </a:r>
          </a:p>
          <a:p>
            <a:pPr marL="457200" indent="-457200">
              <a:lnSpc>
                <a:spcPct val="150000"/>
              </a:lnSpc>
              <a:buFont typeface="Arial" panose="020B0604020202020204" pitchFamily="34" charset="0"/>
              <a:buChar char="•"/>
            </a:pPr>
            <a:r>
              <a:rPr lang="en-US" sz="3200" dirty="0" err="1"/>
              <a:t>Annu</a:t>
            </a:r>
            <a:r>
              <a:rPr lang="en-US" sz="3200" dirty="0"/>
              <a:t> Kumari, Data Quality Analyst</a:t>
            </a:r>
          </a:p>
        </p:txBody>
      </p:sp>
    </p:spTree>
    <p:extLst>
      <p:ext uri="{BB962C8B-B14F-4D97-AF65-F5344CB8AC3E}">
        <p14:creationId xmlns:p14="http://schemas.microsoft.com/office/powerpoint/2010/main" val="118971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References</a:t>
            </a:r>
          </a:p>
        </p:txBody>
      </p:sp>
      <p:sp>
        <p:nvSpPr>
          <p:cNvPr id="3" name="Rectangle 2">
            <a:extLst>
              <a:ext uri="{FF2B5EF4-FFF2-40B4-BE49-F238E27FC236}">
                <a16:creationId xmlns:a16="http://schemas.microsoft.com/office/drawing/2014/main" id="{A932DF07-06BF-9343-A7C1-42D771650FC0}"/>
              </a:ext>
            </a:extLst>
          </p:cNvPr>
          <p:cNvSpPr/>
          <p:nvPr/>
        </p:nvSpPr>
        <p:spPr>
          <a:xfrm>
            <a:off x="838199" y="1669544"/>
            <a:ext cx="10515599" cy="5027017"/>
          </a:xfrm>
          <a:prstGeom prst="rect">
            <a:avLst/>
          </a:prstGeom>
        </p:spPr>
        <p:txBody>
          <a:bodyPr wrap="square">
            <a:spAutoFit/>
          </a:bodyPr>
          <a:lstStyle/>
          <a:p>
            <a:pPr indent="-457200"/>
            <a:r>
              <a:rPr lang="en-US" sz="1400" dirty="0">
                <a:latin typeface="Tahoma" panose="020B0604030504040204" pitchFamily="34" charset="0"/>
                <a:ea typeface="Tahoma" panose="020B0604030504040204" pitchFamily="34" charset="0"/>
                <a:cs typeface="Tahoma" panose="020B0604030504040204" pitchFamily="34" charset="0"/>
              </a:rPr>
              <a:t>Kavishwar B </a:t>
            </a:r>
            <a:r>
              <a:rPr lang="en-US" sz="1400" dirty="0" err="1">
                <a:latin typeface="Tahoma" panose="020B0604030504040204" pitchFamily="34" charset="0"/>
                <a:ea typeface="Tahoma" panose="020B0604030504040204" pitchFamily="34" charset="0"/>
                <a:cs typeface="Tahoma" panose="020B0604030504040204" pitchFamily="34" charset="0"/>
              </a:rPr>
              <a:t>Wagholikar</a:t>
            </a:r>
            <a:r>
              <a:rPr lang="en-US" sz="1400" dirty="0">
                <a:latin typeface="Tahoma" panose="020B0604030504040204" pitchFamily="34" charset="0"/>
                <a:ea typeface="Tahoma" panose="020B0604030504040204" pitchFamily="34" charset="0"/>
                <a:cs typeface="Tahoma" panose="020B0604030504040204" pitchFamily="34" charset="0"/>
              </a:rPr>
              <a:t>, Kathy L </a:t>
            </a:r>
            <a:r>
              <a:rPr lang="en-US" sz="1400" dirty="0" err="1">
                <a:latin typeface="Tahoma" panose="020B0604030504040204" pitchFamily="34" charset="0"/>
                <a:ea typeface="Tahoma" panose="020B0604030504040204" pitchFamily="34" charset="0"/>
                <a:cs typeface="Tahoma" panose="020B0604030504040204" pitchFamily="34" charset="0"/>
              </a:rPr>
              <a:t>MacLaughlin</a:t>
            </a:r>
            <a:r>
              <a:rPr lang="en-US" sz="1400" dirty="0">
                <a:latin typeface="Tahoma" panose="020B0604030504040204" pitchFamily="34" charset="0"/>
                <a:ea typeface="Tahoma" panose="020B0604030504040204" pitchFamily="34" charset="0"/>
                <a:cs typeface="Tahoma" panose="020B0604030504040204" pitchFamily="34" charset="0"/>
              </a:rPr>
              <a:t>, Michael R Henry, Robert A </a:t>
            </a:r>
            <a:r>
              <a:rPr lang="en-US" sz="1400" dirty="0" err="1">
                <a:latin typeface="Tahoma" panose="020B0604030504040204" pitchFamily="34" charset="0"/>
                <a:ea typeface="Tahoma" panose="020B0604030504040204" pitchFamily="34" charset="0"/>
                <a:cs typeface="Tahoma" panose="020B0604030504040204" pitchFamily="34" charset="0"/>
              </a:rPr>
              <a:t>Greenes</a:t>
            </a:r>
            <a:r>
              <a:rPr lang="en-US" sz="1400" dirty="0">
                <a:latin typeface="Tahoma" panose="020B0604030504040204" pitchFamily="34" charset="0"/>
                <a:ea typeface="Tahoma" panose="020B0604030504040204" pitchFamily="34" charset="0"/>
                <a:cs typeface="Tahoma" panose="020B0604030504040204" pitchFamily="34" charset="0"/>
              </a:rPr>
              <a:t>, Ronald A Hankey, </a:t>
            </a:r>
            <a:r>
              <a:rPr lang="en-US" sz="1400" dirty="0" err="1">
                <a:latin typeface="Tahoma" panose="020B0604030504040204" pitchFamily="34" charset="0"/>
                <a:ea typeface="Tahoma" panose="020B0604030504040204" pitchFamily="34" charset="0"/>
                <a:cs typeface="Tahoma" panose="020B0604030504040204" pitchFamily="34" charset="0"/>
              </a:rPr>
              <a:t>Hongfang</a:t>
            </a:r>
            <a:r>
              <a:rPr lang="en-US" sz="1400" dirty="0">
                <a:latin typeface="Tahoma" panose="020B0604030504040204" pitchFamily="34" charset="0"/>
                <a:ea typeface="Tahoma" panose="020B0604030504040204" pitchFamily="34" charset="0"/>
                <a:cs typeface="Tahoma" panose="020B0604030504040204" pitchFamily="34" charset="0"/>
              </a:rPr>
              <a:t> Liu, Rajeev 	Chaudhry, Clinical decision support with automated text processing for cervical cancer screening, </a:t>
            </a:r>
            <a:r>
              <a:rPr lang="en-US" sz="1400" i="1" dirty="0">
                <a:latin typeface="Tahoma" panose="020B0604030504040204" pitchFamily="34" charset="0"/>
                <a:ea typeface="Tahoma" panose="020B0604030504040204" pitchFamily="34" charset="0"/>
                <a:cs typeface="Tahoma" panose="020B0604030504040204" pitchFamily="34" charset="0"/>
              </a:rPr>
              <a:t>Journal of the American 	Medical Informatics Association</a:t>
            </a:r>
            <a:r>
              <a:rPr lang="en-US" sz="1400" dirty="0">
                <a:latin typeface="Tahoma" panose="020B0604030504040204" pitchFamily="34" charset="0"/>
                <a:ea typeface="Tahoma" panose="020B0604030504040204" pitchFamily="34" charset="0"/>
                <a:cs typeface="Tahoma" panose="020B0604030504040204" pitchFamily="34" charset="0"/>
              </a:rPr>
              <a:t>, Volume 19, Issue 5, September 2012, Pages 833–839, 	https://doi.org/10.1136/amiajnl-	2012-000820</a:t>
            </a:r>
          </a:p>
          <a:p>
            <a:pPr indent="-457200"/>
            <a:r>
              <a:rPr lang="en-US" sz="1400" dirty="0">
                <a:latin typeface="Tahoma" panose="020B0604030504040204" pitchFamily="34" charset="0"/>
                <a:ea typeface="Tahoma" panose="020B0604030504040204" pitchFamily="34" charset="0"/>
                <a:cs typeface="Tahoma" panose="020B0604030504040204" pitchFamily="34" charset="0"/>
              </a:rPr>
              <a:t>Wang, Y., Wang, L., </a:t>
            </a:r>
            <a:r>
              <a:rPr lang="en-US" sz="1400" dirty="0" err="1">
                <a:latin typeface="Tahoma" panose="020B0604030504040204" pitchFamily="34" charset="0"/>
                <a:ea typeface="Tahoma" panose="020B0604030504040204" pitchFamily="34" charset="0"/>
                <a:cs typeface="Tahoma" panose="020B0604030504040204" pitchFamily="34" charset="0"/>
              </a:rPr>
              <a:t>Rastegar-Mojarad</a:t>
            </a:r>
            <a:r>
              <a:rPr lang="en-US" sz="1400" dirty="0">
                <a:latin typeface="Tahoma" panose="020B0604030504040204" pitchFamily="34" charset="0"/>
                <a:ea typeface="Tahoma" panose="020B0604030504040204" pitchFamily="34" charset="0"/>
                <a:cs typeface="Tahoma" panose="020B0604030504040204" pitchFamily="34" charset="0"/>
              </a:rPr>
              <a:t>, M., Moon, S., Shen, F., Afzal, N., … Liu, H. (2018). Clinical information extraction 	applications: A literature review. </a:t>
            </a:r>
            <a:r>
              <a:rPr lang="en-US" sz="1400" i="1" dirty="0">
                <a:latin typeface="Tahoma" panose="020B0604030504040204" pitchFamily="34" charset="0"/>
                <a:ea typeface="Tahoma" panose="020B0604030504040204" pitchFamily="34" charset="0"/>
                <a:cs typeface="Tahoma" panose="020B0604030504040204" pitchFamily="34" charset="0"/>
              </a:rPr>
              <a:t>Journal of biomedical informatics</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i="1" dirty="0">
                <a:latin typeface="Tahoma" panose="020B0604030504040204" pitchFamily="34" charset="0"/>
                <a:ea typeface="Tahoma" panose="020B0604030504040204" pitchFamily="34" charset="0"/>
                <a:cs typeface="Tahoma" panose="020B0604030504040204" pitchFamily="34" charset="0"/>
              </a:rPr>
              <a:t>77</a:t>
            </a:r>
            <a:r>
              <a:rPr lang="en-US" sz="1400" dirty="0">
                <a:latin typeface="Tahoma" panose="020B0604030504040204" pitchFamily="34" charset="0"/>
                <a:ea typeface="Tahoma" panose="020B0604030504040204" pitchFamily="34" charset="0"/>
                <a:cs typeface="Tahoma" panose="020B0604030504040204" pitchFamily="34" charset="0"/>
              </a:rPr>
              <a:t>, 34–49. doi:10.1016/j.jbi.2017.11.011</a:t>
            </a:r>
            <a:endPar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457200" marR="0" indent="-457200">
              <a:spcBef>
                <a:spcPts val="360"/>
              </a:spcBef>
              <a:spcAft>
                <a:spcPts val="0"/>
              </a:spcAft>
            </a:pP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Wall, M. (2014, March 04). Big Data: Are you ready for blast-off? Retrieved June 18, 2019, from https://</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www.bbc.com</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/news/business-26383058</a:t>
            </a:r>
          </a:p>
          <a:p>
            <a:pPr marL="457200" marR="0" indent="-457200">
              <a:spcBef>
                <a:spcPts val="360"/>
              </a:spcBef>
              <a:spcAft>
                <a:spcPts val="0"/>
              </a:spcAft>
            </a:pPr>
            <a:r>
              <a:rPr lang="en-US" sz="1400" dirty="0" err="1">
                <a:latin typeface="Tahoma" panose="020B0604030504040204" pitchFamily="34" charset="0"/>
                <a:ea typeface="Tahoma" panose="020B0604030504040204" pitchFamily="34" charset="0"/>
                <a:cs typeface="Tahoma" panose="020B0604030504040204" pitchFamily="34" charset="0"/>
              </a:rPr>
              <a:t>KDnuggets</a:t>
            </a:r>
            <a:r>
              <a:rPr lang="en-US" sz="1400" dirty="0">
                <a:latin typeface="Tahoma" panose="020B0604030504040204" pitchFamily="34" charset="0"/>
                <a:ea typeface="Tahoma" panose="020B0604030504040204" pitchFamily="34" charset="0"/>
                <a:cs typeface="Tahoma" panose="020B0604030504040204" pitchFamily="34" charset="0"/>
              </a:rPr>
              <a:t>. (n.d.). Retrieved June 21, 2019, from https://</a:t>
            </a:r>
            <a:r>
              <a:rPr lang="en-US" sz="1400" dirty="0" err="1">
                <a:latin typeface="Tahoma" panose="020B0604030504040204" pitchFamily="34" charset="0"/>
                <a:ea typeface="Tahoma" panose="020B0604030504040204" pitchFamily="34" charset="0"/>
                <a:cs typeface="Tahoma" panose="020B0604030504040204" pitchFamily="34" charset="0"/>
              </a:rPr>
              <a:t>www.kdnuggets.com</a:t>
            </a:r>
            <a:r>
              <a:rPr lang="en-US" sz="1400" dirty="0">
                <a:latin typeface="Tahoma" panose="020B0604030504040204" pitchFamily="34" charset="0"/>
                <a:ea typeface="Tahoma" panose="020B0604030504040204" pitchFamily="34" charset="0"/>
                <a:cs typeface="Tahoma" panose="020B0604030504040204" pitchFamily="34" charset="0"/>
              </a:rPr>
              <a:t>/2017/02/natural-language-processing-key-terms-</a:t>
            </a:r>
            <a:r>
              <a:rPr lang="en-US" sz="1400" dirty="0" err="1">
                <a:latin typeface="Tahoma" panose="020B0604030504040204" pitchFamily="34" charset="0"/>
                <a:ea typeface="Tahoma" panose="020B0604030504040204" pitchFamily="34" charset="0"/>
                <a:cs typeface="Tahoma" panose="020B0604030504040204" pitchFamily="34" charset="0"/>
              </a:rPr>
              <a:t>explained.html</a:t>
            </a:r>
            <a:endParaRPr lang="en-US" sz="1400" dirty="0">
              <a:latin typeface="Tahoma" panose="020B0604030504040204" pitchFamily="34" charset="0"/>
              <a:ea typeface="Tahoma" panose="020B0604030504040204" pitchFamily="34" charset="0"/>
              <a:cs typeface="Tahoma" panose="020B0604030504040204" pitchFamily="34" charset="0"/>
            </a:endParaRPr>
          </a:p>
          <a:p>
            <a:pPr marL="457200" marR="0" indent="-457200">
              <a:spcBef>
                <a:spcPts val="360"/>
              </a:spcBef>
              <a:spcAft>
                <a:spcPts val="0"/>
              </a:spcAft>
            </a:pPr>
            <a:r>
              <a:rPr lang="en-US" sz="1400" dirty="0" err="1">
                <a:latin typeface="Tahoma" panose="020B0604030504040204" pitchFamily="34" charset="0"/>
                <a:ea typeface="Tahoma" panose="020B0604030504040204" pitchFamily="34" charset="0"/>
                <a:cs typeface="Tahoma" panose="020B0604030504040204" pitchFamily="34" charset="0"/>
              </a:rPr>
              <a:t>Ageitgey</a:t>
            </a:r>
            <a:r>
              <a:rPr lang="en-US" sz="1400" dirty="0">
                <a:latin typeface="Tahoma" panose="020B0604030504040204" pitchFamily="34" charset="0"/>
                <a:ea typeface="Tahoma" panose="020B0604030504040204" pitchFamily="34" charset="0"/>
                <a:cs typeface="Tahoma" panose="020B0604030504040204" pitchFamily="34" charset="0"/>
              </a:rPr>
              <a:t>. (2019, January 02). Natural Language Processing is Fun! - Adam </a:t>
            </a:r>
            <a:r>
              <a:rPr lang="en-US" sz="1400" dirty="0" err="1">
                <a:latin typeface="Tahoma" panose="020B0604030504040204" pitchFamily="34" charset="0"/>
                <a:ea typeface="Tahoma" panose="020B0604030504040204" pitchFamily="34" charset="0"/>
                <a:cs typeface="Tahoma" panose="020B0604030504040204" pitchFamily="34" charset="0"/>
              </a:rPr>
              <a:t>Geitgey</a:t>
            </a:r>
            <a:r>
              <a:rPr lang="en-US" sz="1400" dirty="0">
                <a:latin typeface="Tahoma" panose="020B0604030504040204" pitchFamily="34" charset="0"/>
                <a:ea typeface="Tahoma" panose="020B0604030504040204" pitchFamily="34" charset="0"/>
                <a:cs typeface="Tahoma" panose="020B0604030504040204" pitchFamily="34" charset="0"/>
              </a:rPr>
              <a:t>. Retrieved June 21, 2019, from https://</a:t>
            </a:r>
            <a:r>
              <a:rPr lang="en-US" sz="1400" dirty="0" err="1">
                <a:latin typeface="Tahoma" panose="020B0604030504040204" pitchFamily="34" charset="0"/>
                <a:ea typeface="Tahoma" panose="020B0604030504040204" pitchFamily="34" charset="0"/>
                <a:cs typeface="Tahoma" panose="020B0604030504040204" pitchFamily="34" charset="0"/>
              </a:rPr>
              <a:t>medium.com</a:t>
            </a:r>
            <a:r>
              <a:rPr lang="en-US" sz="1400" dirty="0">
                <a:latin typeface="Tahoma" panose="020B0604030504040204" pitchFamily="34" charset="0"/>
                <a:ea typeface="Tahoma" panose="020B0604030504040204" pitchFamily="34" charset="0"/>
                <a:cs typeface="Tahoma" panose="020B0604030504040204" pitchFamily="34" charset="0"/>
              </a:rPr>
              <a:t>/@</a:t>
            </a:r>
            <a:r>
              <a:rPr lang="en-US" sz="1400" dirty="0" err="1">
                <a:latin typeface="Tahoma" panose="020B0604030504040204" pitchFamily="34" charset="0"/>
                <a:ea typeface="Tahoma" panose="020B0604030504040204" pitchFamily="34" charset="0"/>
                <a:cs typeface="Tahoma" panose="020B0604030504040204" pitchFamily="34" charset="0"/>
              </a:rPr>
              <a:t>ageitgey</a:t>
            </a:r>
            <a:r>
              <a:rPr lang="en-US" sz="1400" dirty="0">
                <a:latin typeface="Tahoma" panose="020B0604030504040204" pitchFamily="34" charset="0"/>
                <a:ea typeface="Tahoma" panose="020B0604030504040204" pitchFamily="34" charset="0"/>
                <a:cs typeface="Tahoma" panose="020B0604030504040204" pitchFamily="34" charset="0"/>
              </a:rPr>
              <a:t>/natural-language-processing-is-fun-9a0bff37854e</a:t>
            </a:r>
          </a:p>
          <a:p>
            <a:pPr marL="457200" marR="0" indent="-457200">
              <a:spcBef>
                <a:spcPts val="360"/>
              </a:spcBef>
              <a:spcAft>
                <a:spcPts val="0"/>
              </a:spcAft>
            </a:pP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Kreimeyer</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K., Foster, M., Pandey, A., Arya, N., Halford, G., Jones, S. F., . . .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Botsis</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T. (17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july</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2017). Natural Language Processing Systems for Capturing and Standardizing Unstructured Clinical Information. </a:t>
            </a:r>
            <a:r>
              <a:rPr lang="en-US" sz="1400" i="1" dirty="0">
                <a:latin typeface="Tahoma" panose="020B0604030504040204" pitchFamily="34" charset="0"/>
                <a:ea typeface="Tahoma" panose="020B0604030504040204" pitchFamily="34" charset="0"/>
                <a:cs typeface="Tahoma" panose="020B0604030504040204" pitchFamily="34" charset="0"/>
              </a:rPr>
              <a:t>Journal of Biomedical Informatics,</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1-16. doi:10.1016</a:t>
            </a:r>
            <a:endParaRPr lang="en-US" sz="1400" dirty="0">
              <a:latin typeface="Tahoma" panose="020B0604030504040204" pitchFamily="34" charset="0"/>
              <a:ea typeface="Tahoma" panose="020B0604030504040204" pitchFamily="34" charset="0"/>
              <a:cs typeface="Tahoma" panose="020B0604030504040204" pitchFamily="34" charset="0"/>
            </a:endParaRPr>
          </a:p>
          <a:p>
            <a:pPr marL="457200" marR="0" indent="-457200">
              <a:spcBef>
                <a:spcPts val="360"/>
              </a:spcBef>
              <a:spcAft>
                <a:spcPts val="0"/>
              </a:spcAft>
            </a:pP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Assale</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M., Dui, L. G.,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Cina</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A., Seveso, A., &amp;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Cabitza</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F. (17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april</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2019). The Revival of the Notes Field: Leveraging the Unstructured Content in Electronic Health Records. </a:t>
            </a:r>
            <a:r>
              <a:rPr lang="en-US" sz="1400" i="1" dirty="0">
                <a:latin typeface="Tahoma" panose="020B0604030504040204" pitchFamily="34" charset="0"/>
                <a:ea typeface="Tahoma" panose="020B0604030504040204" pitchFamily="34" charset="0"/>
                <a:cs typeface="Tahoma" panose="020B0604030504040204" pitchFamily="34" charset="0"/>
              </a:rPr>
              <a:t>Frontiers in Medicine,</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1-23. doi:10.3389</a:t>
            </a:r>
          </a:p>
          <a:p>
            <a:pPr marL="457200" indent="-457200">
              <a:spcBef>
                <a:spcPts val="360"/>
              </a:spcBef>
            </a:pPr>
            <a:r>
              <a:rPr lang="en-US" sz="1400" dirty="0" err="1">
                <a:solidFill>
                  <a:srgbClr val="303030"/>
                </a:solidFill>
                <a:latin typeface="arial" panose="020B0604020202020204" pitchFamily="34" charset="0"/>
              </a:rPr>
              <a:t>Gaonkar</a:t>
            </a:r>
            <a:r>
              <a:rPr lang="en-US" sz="1400" dirty="0">
                <a:solidFill>
                  <a:srgbClr val="303030"/>
                </a:solidFill>
                <a:latin typeface="arial" panose="020B0604020202020204" pitchFamily="34" charset="0"/>
              </a:rPr>
              <a:t> B, </a:t>
            </a:r>
            <a:r>
              <a:rPr lang="en-US" sz="1400" dirty="0" err="1">
                <a:solidFill>
                  <a:srgbClr val="303030"/>
                </a:solidFill>
                <a:latin typeface="arial" panose="020B0604020202020204" pitchFamily="34" charset="0"/>
              </a:rPr>
              <a:t>Davatzikos</a:t>
            </a:r>
            <a:r>
              <a:rPr lang="en-US" sz="1400" dirty="0">
                <a:solidFill>
                  <a:srgbClr val="303030"/>
                </a:solidFill>
                <a:latin typeface="arial" panose="020B0604020202020204" pitchFamily="34" charset="0"/>
              </a:rPr>
              <a:t> C. Deriving statistical significance maps for SVM based image classification and group comparisons. </a:t>
            </a:r>
            <a:r>
              <a:rPr lang="en-US" sz="1400" i="1" dirty="0">
                <a:solidFill>
                  <a:srgbClr val="303030"/>
                </a:solidFill>
                <a:latin typeface="arial" panose="020B0604020202020204" pitchFamily="34" charset="0"/>
              </a:rPr>
              <a:t>Med Image </a:t>
            </a:r>
            <a:r>
              <a:rPr lang="en-US" sz="1400" i="1" dirty="0" err="1">
                <a:solidFill>
                  <a:srgbClr val="303030"/>
                </a:solidFill>
                <a:latin typeface="arial" panose="020B0604020202020204" pitchFamily="34" charset="0"/>
              </a:rPr>
              <a:t>Comput</a:t>
            </a:r>
            <a:r>
              <a:rPr lang="en-US" sz="1400" i="1" dirty="0">
                <a:solidFill>
                  <a:srgbClr val="303030"/>
                </a:solidFill>
                <a:latin typeface="arial" panose="020B0604020202020204" pitchFamily="34" charset="0"/>
              </a:rPr>
              <a:t> </a:t>
            </a:r>
            <a:r>
              <a:rPr lang="en-US" sz="1400" i="1" dirty="0" err="1">
                <a:solidFill>
                  <a:srgbClr val="303030"/>
                </a:solidFill>
                <a:latin typeface="arial" panose="020B0604020202020204" pitchFamily="34" charset="0"/>
              </a:rPr>
              <a:t>Comput</a:t>
            </a:r>
            <a:r>
              <a:rPr lang="en-US" sz="1400" i="1" dirty="0">
                <a:solidFill>
                  <a:srgbClr val="303030"/>
                </a:solidFill>
                <a:latin typeface="arial" panose="020B0604020202020204" pitchFamily="34" charset="0"/>
              </a:rPr>
              <a:t> Assist </a:t>
            </a:r>
            <a:r>
              <a:rPr lang="en-US" sz="1400" i="1" dirty="0" err="1">
                <a:solidFill>
                  <a:srgbClr val="303030"/>
                </a:solidFill>
                <a:latin typeface="arial" panose="020B0604020202020204" pitchFamily="34" charset="0"/>
              </a:rPr>
              <a:t>Interv</a:t>
            </a:r>
            <a:r>
              <a:rPr lang="en-US" sz="1400" dirty="0">
                <a:solidFill>
                  <a:srgbClr val="303030"/>
                </a:solidFill>
                <a:latin typeface="arial" panose="020B0604020202020204" pitchFamily="34" charset="0"/>
              </a:rPr>
              <a:t>. 2012;15(Pt 1):723–730.</a:t>
            </a:r>
            <a:endPar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457200" marR="0" indent="-457200">
              <a:spcBef>
                <a:spcPts val="360"/>
              </a:spcBef>
              <a:spcAft>
                <a:spcPts val="0"/>
              </a:spcAft>
            </a:pPr>
            <a:endPar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457200" marR="0" indent="-457200">
              <a:spcBef>
                <a:spcPts val="360"/>
              </a:spcBef>
              <a:spcAft>
                <a:spcPts val="0"/>
              </a:spcAft>
            </a:pPr>
            <a:endParaRPr lang="en-US"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20495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INTRODUCTION</a:t>
            </a:r>
          </a:p>
        </p:txBody>
      </p:sp>
      <p:sp>
        <p:nvSpPr>
          <p:cNvPr id="4" name="Title 1">
            <a:extLst>
              <a:ext uri="{FF2B5EF4-FFF2-40B4-BE49-F238E27FC236}">
                <a16:creationId xmlns:a16="http://schemas.microsoft.com/office/drawing/2014/main" id="{7BADE6F5-FE96-344E-811B-89E83E63407E}"/>
              </a:ext>
            </a:extLst>
          </p:cNvPr>
          <p:cNvSpPr txBox="1">
            <a:spLocks/>
          </p:cNvSpPr>
          <p:nvPr/>
        </p:nvSpPr>
        <p:spPr>
          <a:xfrm>
            <a:off x="838200" y="1982459"/>
            <a:ext cx="10515600" cy="3436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ahoma" panose="020B0604030504040204" pitchFamily="34" charset="0"/>
                <a:ea typeface="Tahoma" panose="020B0604030504040204" pitchFamily="34" charset="0"/>
                <a:cs typeface="Tahoma" panose="020B0604030504040204" pitchFamily="34" charset="0"/>
              </a:rPr>
              <a:t>“A branch of artificial intelligence that helps computers understand, interpret and manipulate human language”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a:extLst>
              <a:ext uri="{FF2B5EF4-FFF2-40B4-BE49-F238E27FC236}">
                <a16:creationId xmlns:a16="http://schemas.microsoft.com/office/drawing/2014/main" id="{421D3D5A-0D99-2946-BE4B-914994969F30}"/>
              </a:ext>
            </a:extLst>
          </p:cNvPr>
          <p:cNvSpPr txBox="1">
            <a:spLocks/>
          </p:cNvSpPr>
          <p:nvPr/>
        </p:nvSpPr>
        <p:spPr>
          <a:xfrm>
            <a:off x="838200" y="10701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What is Natural Language Processing?</a:t>
            </a:r>
          </a:p>
        </p:txBody>
      </p:sp>
      <p:sp>
        <p:nvSpPr>
          <p:cNvPr id="3" name="Rectangle 2">
            <a:extLst>
              <a:ext uri="{FF2B5EF4-FFF2-40B4-BE49-F238E27FC236}">
                <a16:creationId xmlns:a16="http://schemas.microsoft.com/office/drawing/2014/main" id="{B0FD7789-A27C-E345-AAD0-95257F033EA8}"/>
              </a:ext>
            </a:extLst>
          </p:cNvPr>
          <p:cNvSpPr/>
          <p:nvPr/>
        </p:nvSpPr>
        <p:spPr>
          <a:xfrm>
            <a:off x="1516966" y="5842265"/>
            <a:ext cx="9158068" cy="584775"/>
          </a:xfrm>
          <a:prstGeom prst="rect">
            <a:avLst/>
          </a:prstGeom>
        </p:spPr>
        <p:txBody>
          <a:bodyPr wrap="square">
            <a:spAutoFit/>
          </a:bodyPr>
          <a:lstStyle/>
          <a:p>
            <a:r>
              <a:rPr lang="en-US" sz="1600" dirty="0"/>
              <a:t>What is Natural Language Processing? (n.d.). Retrieved July 9, 2019, from https://</a:t>
            </a:r>
            <a:r>
              <a:rPr lang="en-US" sz="1600" dirty="0" err="1"/>
              <a:t>www.sas.com</a:t>
            </a:r>
            <a:r>
              <a:rPr lang="en-US" sz="1600" dirty="0"/>
              <a:t>/</a:t>
            </a:r>
            <a:r>
              <a:rPr lang="en-US" sz="1600" dirty="0" err="1"/>
              <a:t>en_us</a:t>
            </a:r>
            <a:r>
              <a:rPr lang="en-US" sz="1600" dirty="0"/>
              <a:t>/insights/analytics/what-is-natural-language-processing-</a:t>
            </a:r>
            <a:r>
              <a:rPr lang="en-US" sz="1600" dirty="0" err="1"/>
              <a:t>nlp.html</a:t>
            </a:r>
            <a:endParaRPr lang="en-US" sz="1200" dirty="0"/>
          </a:p>
        </p:txBody>
      </p:sp>
    </p:spTree>
    <p:extLst>
      <p:ext uri="{BB962C8B-B14F-4D97-AF65-F5344CB8AC3E}">
        <p14:creationId xmlns:p14="http://schemas.microsoft.com/office/powerpoint/2010/main" val="4095767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ADE6F5-FE96-344E-811B-89E83E63407E}"/>
              </a:ext>
            </a:extLst>
          </p:cNvPr>
          <p:cNvSpPr txBox="1">
            <a:spLocks/>
          </p:cNvSpPr>
          <p:nvPr/>
        </p:nvSpPr>
        <p:spPr>
          <a:xfrm>
            <a:off x="855453" y="2034218"/>
            <a:ext cx="10515600" cy="402798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Advantages</a:t>
            </a:r>
          </a:p>
          <a:p>
            <a:pPr>
              <a:lnSpc>
                <a:spcPct val="170000"/>
              </a:lnSpc>
            </a:pPr>
            <a:r>
              <a:rPr lang="en-US" sz="3200" dirty="0">
                <a:latin typeface="Tahoma" panose="020B0604030504040204" pitchFamily="34" charset="0"/>
                <a:ea typeface="Tahoma" panose="020B0604030504040204" pitchFamily="34" charset="0"/>
                <a:cs typeface="Tahoma" panose="020B0604030504040204" pitchFamily="34" charset="0"/>
              </a:rPr>
              <a:t>	- </a:t>
            </a:r>
            <a:r>
              <a:rPr lang="en-US" sz="2800" dirty="0">
                <a:latin typeface="Tahoma" panose="020B0604030504040204" pitchFamily="34" charset="0"/>
                <a:ea typeface="Tahoma" panose="020B0604030504040204" pitchFamily="34" charset="0"/>
                <a:cs typeface="Tahoma" panose="020B0604030504040204" pitchFamily="34" charset="0"/>
              </a:rPr>
              <a:t>Reduction of time for manual expert review</a:t>
            </a:r>
          </a:p>
          <a:p>
            <a:pPr>
              <a:lnSpc>
                <a:spcPct val="170000"/>
              </a:lnSpc>
            </a:pPr>
            <a:r>
              <a:rPr lang="en-US" sz="2800" dirty="0">
                <a:latin typeface="Tahoma" panose="020B0604030504040204" pitchFamily="34" charset="0"/>
                <a:ea typeface="Tahoma" panose="020B0604030504040204" pitchFamily="34" charset="0"/>
                <a:cs typeface="Tahoma" panose="020B0604030504040204" pitchFamily="34" charset="0"/>
              </a:rPr>
              <a:t>	- High flexibility of secondary use of data for large scale automated processing</a:t>
            </a:r>
          </a:p>
          <a:p>
            <a:pPr>
              <a:lnSpc>
                <a:spcPct val="170000"/>
              </a:lnSpc>
            </a:pPr>
            <a:r>
              <a:rPr lang="en-US" sz="2800" dirty="0">
                <a:latin typeface="Tahoma" panose="020B0604030504040204" pitchFamily="34" charset="0"/>
                <a:ea typeface="Tahoma" panose="020B0604030504040204" pitchFamily="34" charset="0"/>
                <a:cs typeface="Tahoma" panose="020B0604030504040204" pitchFamily="34" charset="0"/>
              </a:rPr>
              <a:t>	- Gaining more knowledge about patient information</a:t>
            </a:r>
          </a:p>
          <a:p>
            <a:pPr>
              <a:lnSpc>
                <a:spcPct val="170000"/>
              </a:lnSpc>
            </a:pPr>
            <a:endParaRPr lang="en-US" sz="2800" dirty="0">
              <a:latin typeface="Tahoma" panose="020B0604030504040204" pitchFamily="34" charset="0"/>
              <a:ea typeface="Tahoma" panose="020B0604030504040204" pitchFamily="34" charset="0"/>
              <a:cs typeface="Tahoma" panose="020B0604030504040204" pitchFamily="34" charset="0"/>
            </a:endParaRPr>
          </a:p>
          <a:p>
            <a:pPr marL="457200" indent="-457200">
              <a:lnSpc>
                <a:spcPct val="10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Challenge</a:t>
            </a:r>
            <a:r>
              <a:rPr lang="en-US" altLang="ko-KR" sz="3200" dirty="0">
                <a:latin typeface="Tahoma" panose="020B0604030504040204" pitchFamily="34" charset="0"/>
                <a:ea typeface="Tahoma" panose="020B0604030504040204" pitchFamily="34" charset="0"/>
                <a:cs typeface="Tahoma" panose="020B0604030504040204" pitchFamily="34" charset="0"/>
              </a:rPr>
              <a:t>s</a:t>
            </a:r>
            <a:endParaRPr lang="en-US" sz="3200" dirty="0">
              <a:latin typeface="Tahoma" panose="020B0604030504040204" pitchFamily="34" charset="0"/>
              <a:ea typeface="Tahoma" panose="020B0604030504040204" pitchFamily="34" charset="0"/>
              <a:cs typeface="Tahoma" panose="020B0604030504040204" pitchFamily="34" charset="0"/>
            </a:endParaRPr>
          </a:p>
          <a:p>
            <a:pPr>
              <a:lnSpc>
                <a:spcPct val="170000"/>
              </a:lnSpc>
            </a:pPr>
            <a:r>
              <a:rPr lang="en-US" sz="3200" dirty="0">
                <a:latin typeface="Tahoma" panose="020B0604030504040204" pitchFamily="34" charset="0"/>
                <a:ea typeface="Tahoma" panose="020B0604030504040204" pitchFamily="34" charset="0"/>
                <a:cs typeface="Tahoma" panose="020B0604030504040204" pitchFamily="34" charset="0"/>
              </a:rPr>
              <a:t>	- poor structures, abundant shorthand, and domain-specific vocabularies</a:t>
            </a:r>
            <a:r>
              <a:rPr lang="en-US" sz="3200" dirty="0">
                <a:effectLst/>
                <a:latin typeface="Tahoma" panose="020B0604030504040204" pitchFamily="34" charset="0"/>
                <a:ea typeface="Tahoma" panose="020B0604030504040204" pitchFamily="34" charset="0"/>
                <a:cs typeface="Tahoma" panose="020B0604030504040204" pitchFamily="34" charset="0"/>
              </a:rPr>
              <a:t> </a:t>
            </a:r>
            <a:br>
              <a:rPr lang="en-US" sz="3200" dirty="0">
                <a:effectLst/>
                <a:latin typeface="Tahoma" panose="020B0604030504040204" pitchFamily="34" charset="0"/>
                <a:ea typeface="Tahoma" panose="020B0604030504040204" pitchFamily="34" charset="0"/>
                <a:cs typeface="Tahoma" panose="020B0604030504040204" pitchFamily="34" charset="0"/>
              </a:rPr>
            </a:br>
            <a:r>
              <a:rPr lang="en-US" sz="3200" dirty="0">
                <a:effectLst/>
                <a:latin typeface="Tahoma" panose="020B0604030504040204" pitchFamily="34" charset="0"/>
                <a:ea typeface="Tahoma" panose="020B0604030504040204" pitchFamily="34" charset="0"/>
                <a:cs typeface="Tahoma" panose="020B0604030504040204" pitchFamily="34" charset="0"/>
              </a:rPr>
              <a:t>	   </a:t>
            </a:r>
            <a:r>
              <a:rPr lang="en-US" sz="3200" dirty="0">
                <a:effectLst/>
                <a:latin typeface="Tahoma" panose="020B0604030504040204" pitchFamily="34" charset="0"/>
                <a:ea typeface="Tahoma" panose="020B0604030504040204" pitchFamily="34" charset="0"/>
                <a:cs typeface="Tahoma" panose="020B0604030504040204" pitchFamily="34" charset="0"/>
                <a:sym typeface="Wingdings" pitchFamily="2" charset="2"/>
              </a:rPr>
              <a:t> cause HIGH TEST ERROR RATE</a:t>
            </a:r>
            <a:endParaRPr lang="en-US" sz="32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a:extLst>
              <a:ext uri="{FF2B5EF4-FFF2-40B4-BE49-F238E27FC236}">
                <a16:creationId xmlns:a16="http://schemas.microsoft.com/office/drawing/2014/main" id="{421D3D5A-0D99-2946-BE4B-914994969F30}"/>
              </a:ext>
            </a:extLst>
          </p:cNvPr>
          <p:cNvSpPr txBox="1">
            <a:spLocks/>
          </p:cNvSpPr>
          <p:nvPr/>
        </p:nvSpPr>
        <p:spPr>
          <a:xfrm>
            <a:off x="838200" y="10701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Advantages and Challenge</a:t>
            </a:r>
          </a:p>
        </p:txBody>
      </p:sp>
      <p:sp>
        <p:nvSpPr>
          <p:cNvPr id="3" name="Rectangle 2">
            <a:extLst>
              <a:ext uri="{FF2B5EF4-FFF2-40B4-BE49-F238E27FC236}">
                <a16:creationId xmlns:a16="http://schemas.microsoft.com/office/drawing/2014/main" id="{B0FD7789-A27C-E345-AAD0-95257F033EA8}"/>
              </a:ext>
            </a:extLst>
          </p:cNvPr>
          <p:cNvSpPr/>
          <p:nvPr/>
        </p:nvSpPr>
        <p:spPr>
          <a:xfrm>
            <a:off x="1516966" y="6010448"/>
            <a:ext cx="9158068" cy="738664"/>
          </a:xfrm>
          <a:prstGeom prst="rect">
            <a:avLst/>
          </a:prstGeom>
        </p:spPr>
        <p:txBody>
          <a:bodyPr wrap="square">
            <a:spAutoFit/>
          </a:bodyPr>
          <a:lstStyle/>
          <a:p>
            <a:r>
              <a:rPr lang="en-US" sz="1400" dirty="0" err="1"/>
              <a:t>Kreimeyer</a:t>
            </a:r>
            <a:r>
              <a:rPr lang="en-US" sz="1400" dirty="0"/>
              <a:t>, K., Foster, M., Pandey, A., Arya, N., Halford, G., Jones, S. F., . . . </a:t>
            </a:r>
            <a:r>
              <a:rPr lang="en-US" sz="1400" dirty="0" err="1"/>
              <a:t>Botsis</a:t>
            </a:r>
            <a:r>
              <a:rPr lang="en-US" sz="1400" dirty="0"/>
              <a:t>, T. (17 </a:t>
            </a:r>
            <a:r>
              <a:rPr lang="en-US" sz="1400" dirty="0" err="1"/>
              <a:t>july</a:t>
            </a:r>
            <a:r>
              <a:rPr lang="en-US" sz="1400" dirty="0"/>
              <a:t> 2017). Natural Language Processing Systems for Capturing and Standardizing Unstructured Clinical Information. </a:t>
            </a:r>
            <a:r>
              <a:rPr lang="en-US" sz="1400" i="1" dirty="0"/>
              <a:t>Journal of Biomedical Informatics,</a:t>
            </a:r>
            <a:r>
              <a:rPr lang="en-US" sz="1400" dirty="0"/>
              <a:t>1-16. doi:10.1016</a:t>
            </a:r>
            <a:endParaRPr lang="en-US" sz="1100" dirty="0"/>
          </a:p>
        </p:txBody>
      </p:sp>
      <p:sp>
        <p:nvSpPr>
          <p:cNvPr id="11" name="Title 1">
            <a:extLst>
              <a:ext uri="{FF2B5EF4-FFF2-40B4-BE49-F238E27FC236}">
                <a16:creationId xmlns:a16="http://schemas.microsoft.com/office/drawing/2014/main" id="{8F5DAF2C-CB78-7A47-92CC-40E89F9BBDE2}"/>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INTRODUCTION</a:t>
            </a:r>
          </a:p>
        </p:txBody>
      </p:sp>
    </p:spTree>
    <p:extLst>
      <p:ext uri="{BB962C8B-B14F-4D97-AF65-F5344CB8AC3E}">
        <p14:creationId xmlns:p14="http://schemas.microsoft.com/office/powerpoint/2010/main" val="143222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Important Concepts</a:t>
            </a:r>
          </a:p>
        </p:txBody>
      </p:sp>
      <p:sp>
        <p:nvSpPr>
          <p:cNvPr id="5" name="Title 1">
            <a:extLst>
              <a:ext uri="{FF2B5EF4-FFF2-40B4-BE49-F238E27FC236}">
                <a16:creationId xmlns:a16="http://schemas.microsoft.com/office/drawing/2014/main" id="{13E76B65-E23F-894A-9F6B-7A4EC80EA9C5}"/>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Corpus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10B415C4-2AFA-0140-806B-455B7CB51BCD}"/>
              </a:ext>
            </a:extLst>
          </p:cNvPr>
          <p:cNvSpPr txBox="1"/>
          <p:nvPr/>
        </p:nvSpPr>
        <p:spPr>
          <a:xfrm>
            <a:off x="1196546" y="2123578"/>
            <a:ext cx="10157254"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Corpus</a:t>
            </a:r>
            <a:r>
              <a:rPr lang="en-US" sz="2800" dirty="0"/>
              <a:t> is a body of written or spoken material upon which a linguistic analysis is based. </a:t>
            </a:r>
          </a:p>
        </p:txBody>
      </p:sp>
      <p:sp>
        <p:nvSpPr>
          <p:cNvPr id="4" name="Rectangle 3">
            <a:extLst>
              <a:ext uri="{FF2B5EF4-FFF2-40B4-BE49-F238E27FC236}">
                <a16:creationId xmlns:a16="http://schemas.microsoft.com/office/drawing/2014/main" id="{9A12FFE5-BA04-E045-AD1E-10FD497D807F}"/>
              </a:ext>
            </a:extLst>
          </p:cNvPr>
          <p:cNvSpPr/>
          <p:nvPr/>
        </p:nvSpPr>
        <p:spPr>
          <a:xfrm>
            <a:off x="2696817" y="3510575"/>
            <a:ext cx="6798365" cy="2246769"/>
          </a:xfrm>
          <a:prstGeom prst="rect">
            <a:avLst/>
          </a:prstGeom>
        </p:spPr>
        <p:txBody>
          <a:bodyPr wrap="square">
            <a:spAutoFit/>
          </a:bodyPr>
          <a:lstStyle/>
          <a:p>
            <a:r>
              <a:rPr lang="en-US" sz="2000" b="1" dirty="0">
                <a:solidFill>
                  <a:srgbClr val="222222"/>
                </a:solidFill>
                <a:latin typeface="Tahoma" panose="020B0604030504040204" pitchFamily="34" charset="0"/>
                <a:ea typeface="Tahoma" panose="020B0604030504040204" pitchFamily="34" charset="0"/>
                <a:cs typeface="Tahoma" panose="020B0604030504040204" pitchFamily="34" charset="0"/>
              </a:rPr>
              <a:t>London is the capital and most populous city of England, Great Britain, and the United Kingdom. Standing on the River Thames in the south eastern part of the island of Great Britain, London has been a major settlement for two millennia. It was founded by the Romans, who named it </a:t>
            </a:r>
            <a:r>
              <a:rPr lang="en-US" sz="2000" b="1" dirty="0" err="1">
                <a:solidFill>
                  <a:srgbClr val="222222"/>
                </a:solidFill>
                <a:latin typeface="Tahoma" panose="020B0604030504040204" pitchFamily="34" charset="0"/>
                <a:ea typeface="Tahoma" panose="020B0604030504040204" pitchFamily="34" charset="0"/>
                <a:cs typeface="Tahoma" panose="020B0604030504040204" pitchFamily="34" charset="0"/>
              </a:rPr>
              <a:t>Londinium</a:t>
            </a:r>
            <a:r>
              <a:rPr lang="en-US" sz="2000" b="1" dirty="0">
                <a:solidFill>
                  <a:srgbClr val="222222"/>
                </a:solidFill>
                <a:latin typeface="Tahoma" panose="020B0604030504040204" pitchFamily="34" charset="0"/>
                <a:ea typeface="Tahoma" panose="020B0604030504040204" pitchFamily="34" charset="0"/>
                <a:cs typeface="Tahoma" panose="020B0604030504040204" pitchFamily="34" charset="0"/>
              </a:rPr>
              <a:t>. …….</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13990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t> </a:t>
            </a:r>
            <a:r>
              <a:rPr lang="en-US" dirty="0">
                <a:latin typeface="Tahoma" panose="020B0604030504040204" pitchFamily="34" charset="0"/>
                <a:ea typeface="Tahoma" panose="020B0604030504040204" pitchFamily="34" charset="0"/>
                <a:cs typeface="Tahoma" panose="020B0604030504040204" pitchFamily="34" charset="0"/>
              </a:rPr>
              <a:t>Important</a:t>
            </a:r>
            <a:r>
              <a:rPr lang="en-US" dirty="0"/>
              <a:t> </a:t>
            </a:r>
            <a:r>
              <a:rPr lang="en-US" dirty="0">
                <a:latin typeface="Tahoma" panose="020B0604030504040204" pitchFamily="34" charset="0"/>
                <a:ea typeface="Tahoma" panose="020B0604030504040204" pitchFamily="34" charset="0"/>
                <a:cs typeface="Tahoma" panose="020B0604030504040204" pitchFamily="34" charset="0"/>
              </a:rPr>
              <a:t> Concepts</a:t>
            </a:r>
          </a:p>
        </p:txBody>
      </p:sp>
      <p:sp>
        <p:nvSpPr>
          <p:cNvPr id="5" name="Title 1">
            <a:extLst>
              <a:ext uri="{FF2B5EF4-FFF2-40B4-BE49-F238E27FC236}">
                <a16:creationId xmlns:a16="http://schemas.microsoft.com/office/drawing/2014/main" id="{10168E32-9D61-E049-8A80-6972D8E338BC}"/>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Tokenization</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0C63094F-AB65-8642-B3C8-6A3869113E95}"/>
              </a:ext>
            </a:extLst>
          </p:cNvPr>
          <p:cNvSpPr/>
          <p:nvPr/>
        </p:nvSpPr>
        <p:spPr>
          <a:xfrm>
            <a:off x="640977" y="2942223"/>
            <a:ext cx="6096000" cy="830997"/>
          </a:xfrm>
          <a:prstGeom prst="rect">
            <a:avLst/>
          </a:prstGeom>
        </p:spPr>
        <p:txBody>
          <a:bodyPr>
            <a:spAutoFit/>
          </a:bodyPr>
          <a:lstStyle/>
          <a:p>
            <a:r>
              <a:rPr lang="en-US" sz="2400" i="1" dirty="0">
                <a:latin typeface="medium-content-serif-font"/>
              </a:rPr>
              <a:t>“London is the capital and most populous city of England and the United Kingdom.”</a:t>
            </a:r>
            <a:endParaRPr lang="en-US" sz="2400" dirty="0"/>
          </a:p>
        </p:txBody>
      </p:sp>
      <p:sp>
        <p:nvSpPr>
          <p:cNvPr id="6" name="Rectangle 5">
            <a:extLst>
              <a:ext uri="{FF2B5EF4-FFF2-40B4-BE49-F238E27FC236}">
                <a16:creationId xmlns:a16="http://schemas.microsoft.com/office/drawing/2014/main" id="{D517217F-3814-F344-9A7F-6AC35B98C9B4}"/>
              </a:ext>
            </a:extLst>
          </p:cNvPr>
          <p:cNvSpPr/>
          <p:nvPr/>
        </p:nvSpPr>
        <p:spPr>
          <a:xfrm>
            <a:off x="5629835" y="4130793"/>
            <a:ext cx="6096000" cy="1015663"/>
          </a:xfrm>
          <a:prstGeom prst="rect">
            <a:avLst/>
          </a:prstGeom>
        </p:spPr>
        <p:txBody>
          <a:bodyPr>
            <a:spAutoFit/>
          </a:bodyPr>
          <a:lstStyle/>
          <a:p>
            <a:r>
              <a:rPr lang="en-US" sz="2000" dirty="0">
                <a:latin typeface="medium-content-serif-font"/>
              </a:rPr>
              <a:t>[“London”, “is”, “ the”, “capital”, “and”, “most”, “populous”, “city”, “of”, “England”, “and”, “the”, “United”, “Kingdom”, “.”]</a:t>
            </a:r>
            <a:endParaRPr lang="en-US" sz="2000" dirty="0"/>
          </a:p>
        </p:txBody>
      </p:sp>
      <p:cxnSp>
        <p:nvCxnSpPr>
          <p:cNvPr id="8" name="Elbow Connector 7">
            <a:extLst>
              <a:ext uri="{FF2B5EF4-FFF2-40B4-BE49-F238E27FC236}">
                <a16:creationId xmlns:a16="http://schemas.microsoft.com/office/drawing/2014/main" id="{3E8D3FB0-38C4-344F-A990-036FA2038165}"/>
              </a:ext>
            </a:extLst>
          </p:cNvPr>
          <p:cNvCxnSpPr>
            <a:cxnSpLocks/>
          </p:cNvCxnSpPr>
          <p:nvPr/>
        </p:nvCxnSpPr>
        <p:spPr>
          <a:xfrm rot="16200000" flipH="1">
            <a:off x="3917423" y="3316175"/>
            <a:ext cx="865405" cy="19408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954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Important Concepts</a:t>
            </a:r>
          </a:p>
        </p:txBody>
      </p:sp>
      <p:sp>
        <p:nvSpPr>
          <p:cNvPr id="5" name="Title 1">
            <a:extLst>
              <a:ext uri="{FF2B5EF4-FFF2-40B4-BE49-F238E27FC236}">
                <a16:creationId xmlns:a16="http://schemas.microsoft.com/office/drawing/2014/main" id="{CD54E1B7-8EBE-404B-A53A-1FEBB854EB19}"/>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Stop words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82D7B1E0-ECD9-9847-A26A-D8FA8710CE20}"/>
              </a:ext>
            </a:extLst>
          </p:cNvPr>
          <p:cNvSpPr/>
          <p:nvPr/>
        </p:nvSpPr>
        <p:spPr>
          <a:xfrm>
            <a:off x="2775284" y="2146598"/>
            <a:ext cx="6641432" cy="1282402"/>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filtered out before further processing of text</a:t>
            </a:r>
          </a:p>
          <a:p>
            <a:pPr marL="342900" indent="-342900">
              <a:lnSpc>
                <a:spcPct val="150000"/>
              </a:lnSpc>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contribute little to overall meaning</a:t>
            </a:r>
          </a:p>
          <a:p>
            <a:pPr marL="342900" indent="-342900">
              <a:lnSpc>
                <a:spcPct val="150000"/>
              </a:lnSpc>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generally the most common words in a language</a:t>
            </a:r>
            <a:r>
              <a:rPr lang="en-US" dirty="0">
                <a:latin typeface="Tahoma" panose="020B0604030504040204" pitchFamily="34" charset="0"/>
                <a:ea typeface="Tahoma" panose="020B0604030504040204" pitchFamily="34" charset="0"/>
                <a:cs typeface="Tahoma" panose="020B0604030504040204" pitchFamily="34" charset="0"/>
              </a:rPr>
              <a:t>. </a:t>
            </a:r>
          </a:p>
        </p:txBody>
      </p:sp>
      <p:sp>
        <p:nvSpPr>
          <p:cNvPr id="6" name="Rectangle 5">
            <a:extLst>
              <a:ext uri="{FF2B5EF4-FFF2-40B4-BE49-F238E27FC236}">
                <a16:creationId xmlns:a16="http://schemas.microsoft.com/office/drawing/2014/main" id="{0372B070-6683-514D-959D-10B680F2E85B}"/>
              </a:ext>
            </a:extLst>
          </p:cNvPr>
          <p:cNvSpPr/>
          <p:nvPr/>
        </p:nvSpPr>
        <p:spPr>
          <a:xfrm>
            <a:off x="302462" y="3813706"/>
            <a:ext cx="7900634" cy="830997"/>
          </a:xfrm>
          <a:prstGeom prst="rect">
            <a:avLst/>
          </a:prstGeom>
        </p:spPr>
        <p:txBody>
          <a:bodyPr wrap="square">
            <a:spAutoFit/>
          </a:bodyPr>
          <a:lstStyle/>
          <a:p>
            <a:r>
              <a:rPr lang="en-US" sz="2400" dirty="0">
                <a:latin typeface="medium-content-serif-font"/>
              </a:rPr>
              <a:t>[“London”, “is”, “ the”, “capital”, “and”, “most”, “populous”, “city”, “of”, “England”, “and”, “the”, “United”, “Kingdom”, “.”]</a:t>
            </a:r>
            <a:endParaRPr lang="en-US" sz="2400" dirty="0"/>
          </a:p>
        </p:txBody>
      </p:sp>
      <p:sp>
        <p:nvSpPr>
          <p:cNvPr id="7" name="Rectangle 6">
            <a:extLst>
              <a:ext uri="{FF2B5EF4-FFF2-40B4-BE49-F238E27FC236}">
                <a16:creationId xmlns:a16="http://schemas.microsoft.com/office/drawing/2014/main" id="{7CF16C43-EE05-5641-9390-B4CBAA983293}"/>
              </a:ext>
            </a:extLst>
          </p:cNvPr>
          <p:cNvSpPr/>
          <p:nvPr/>
        </p:nvSpPr>
        <p:spPr>
          <a:xfrm>
            <a:off x="3970000" y="5344254"/>
            <a:ext cx="7900634" cy="830997"/>
          </a:xfrm>
          <a:prstGeom prst="rect">
            <a:avLst/>
          </a:prstGeom>
        </p:spPr>
        <p:txBody>
          <a:bodyPr wrap="square">
            <a:spAutoFit/>
          </a:bodyPr>
          <a:lstStyle/>
          <a:p>
            <a:r>
              <a:rPr lang="en-US" sz="2400" dirty="0">
                <a:latin typeface="medium-content-serif-font"/>
              </a:rPr>
              <a:t>[“London”, </a:t>
            </a:r>
            <a:r>
              <a:rPr lang="en-US" sz="2400" strike="sngStrike" dirty="0">
                <a:latin typeface="medium-content-serif-font"/>
              </a:rPr>
              <a:t>“is”, “ the”, </a:t>
            </a:r>
            <a:r>
              <a:rPr lang="en-US" sz="2400" dirty="0">
                <a:latin typeface="medium-content-serif-font"/>
              </a:rPr>
              <a:t>“capital”, </a:t>
            </a:r>
            <a:r>
              <a:rPr lang="en-US" sz="2400" strike="sngStrike" dirty="0">
                <a:latin typeface="medium-content-serif-font"/>
              </a:rPr>
              <a:t>“and”, </a:t>
            </a:r>
            <a:r>
              <a:rPr lang="en-US" sz="2400" dirty="0">
                <a:latin typeface="medium-content-serif-font"/>
              </a:rPr>
              <a:t>“most”, “populous”, “city”, </a:t>
            </a:r>
            <a:r>
              <a:rPr lang="en-US" sz="2400" strike="sngStrike" dirty="0">
                <a:latin typeface="medium-content-serif-font"/>
              </a:rPr>
              <a:t>“of”, </a:t>
            </a:r>
            <a:r>
              <a:rPr lang="en-US" sz="2400" dirty="0">
                <a:latin typeface="medium-content-serif-font"/>
              </a:rPr>
              <a:t>“England</a:t>
            </a:r>
            <a:r>
              <a:rPr lang="en-US" sz="2400" strike="sngStrike" dirty="0">
                <a:latin typeface="medium-content-serif-font"/>
              </a:rPr>
              <a:t>”, “and”, “the”, </a:t>
            </a:r>
            <a:r>
              <a:rPr lang="en-US" sz="2400" dirty="0">
                <a:latin typeface="medium-content-serif-font"/>
              </a:rPr>
              <a:t>“United”, “Kingdom”, “.”]</a:t>
            </a:r>
            <a:endParaRPr lang="en-US" sz="2400" dirty="0"/>
          </a:p>
        </p:txBody>
      </p:sp>
      <p:cxnSp>
        <p:nvCxnSpPr>
          <p:cNvPr id="9" name="Straight Arrow Connector 8">
            <a:extLst>
              <a:ext uri="{FF2B5EF4-FFF2-40B4-BE49-F238E27FC236}">
                <a16:creationId xmlns:a16="http://schemas.microsoft.com/office/drawing/2014/main" id="{53015280-CE09-C444-BEFC-98E8C18226CF}"/>
              </a:ext>
            </a:extLst>
          </p:cNvPr>
          <p:cNvCxnSpPr/>
          <p:nvPr/>
        </p:nvCxnSpPr>
        <p:spPr>
          <a:xfrm>
            <a:off x="2326731" y="4701340"/>
            <a:ext cx="1643269" cy="960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346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Important Concepts</a:t>
            </a:r>
          </a:p>
        </p:txBody>
      </p:sp>
      <p:sp>
        <p:nvSpPr>
          <p:cNvPr id="5" name="Title 1">
            <a:extLst>
              <a:ext uri="{FF2B5EF4-FFF2-40B4-BE49-F238E27FC236}">
                <a16:creationId xmlns:a16="http://schemas.microsoft.com/office/drawing/2014/main" id="{9ED79E05-129F-C443-8A40-BE9185D5091F}"/>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Normalization</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2C301EE8-EEE0-C74C-A17E-70B7F19A2237}"/>
              </a:ext>
            </a:extLst>
          </p:cNvPr>
          <p:cNvSpPr txBox="1">
            <a:spLocks/>
          </p:cNvSpPr>
          <p:nvPr/>
        </p:nvSpPr>
        <p:spPr>
          <a:xfrm>
            <a:off x="838200" y="1761027"/>
            <a:ext cx="10780059" cy="299650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60000"/>
              </a:lnSpc>
            </a:pPr>
            <a:r>
              <a:rPr lang="en-US" sz="3600" dirty="0">
                <a:latin typeface="Tahoma" panose="020B0604030504040204" pitchFamily="34" charset="0"/>
                <a:ea typeface="Tahoma" panose="020B0604030504040204" pitchFamily="34" charset="0"/>
                <a:cs typeface="Tahoma" panose="020B0604030504040204" pitchFamily="34" charset="0"/>
              </a:rPr>
              <a:t>Mainly refers to: </a:t>
            </a:r>
          </a:p>
          <a:p>
            <a:pPr marL="571500" indent="-571500">
              <a:lnSpc>
                <a:spcPct val="16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Converting all text to the same case </a:t>
            </a:r>
            <a:r>
              <a:rPr lang="en-US" sz="2900" dirty="0">
                <a:latin typeface="Tahoma" panose="020B0604030504040204" pitchFamily="34" charset="0"/>
                <a:ea typeface="Tahoma" panose="020B0604030504040204" pitchFamily="34" charset="0"/>
                <a:cs typeface="Tahoma" panose="020B0604030504040204" pitchFamily="34" charset="0"/>
              </a:rPr>
              <a:t>(uppercase or lowercase) </a:t>
            </a:r>
            <a:endParaRPr lang="en-US" sz="3600" dirty="0">
              <a:latin typeface="Tahoma" panose="020B0604030504040204" pitchFamily="34" charset="0"/>
              <a:ea typeface="Tahoma" panose="020B0604030504040204" pitchFamily="34" charset="0"/>
              <a:cs typeface="Tahoma" panose="020B0604030504040204" pitchFamily="34" charset="0"/>
            </a:endParaRPr>
          </a:p>
          <a:p>
            <a:pPr marL="571500" indent="-571500">
              <a:lnSpc>
                <a:spcPct val="16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Removing punctuation</a:t>
            </a:r>
          </a:p>
          <a:p>
            <a:pPr marL="571500" indent="-571500">
              <a:lnSpc>
                <a:spcPct val="16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Expanding contractions</a:t>
            </a:r>
          </a:p>
          <a:p>
            <a:pPr marL="571500" indent="-571500">
              <a:lnSpc>
                <a:spcPct val="16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Converting numbers to their word equivalents</a:t>
            </a:r>
          </a:p>
        </p:txBody>
      </p:sp>
      <p:sp>
        <p:nvSpPr>
          <p:cNvPr id="3" name="Rectangle 2">
            <a:extLst>
              <a:ext uri="{FF2B5EF4-FFF2-40B4-BE49-F238E27FC236}">
                <a16:creationId xmlns:a16="http://schemas.microsoft.com/office/drawing/2014/main" id="{8308A628-1695-2642-9A56-CBA58AE5BCB5}"/>
              </a:ext>
            </a:extLst>
          </p:cNvPr>
          <p:cNvSpPr/>
          <p:nvPr/>
        </p:nvSpPr>
        <p:spPr>
          <a:xfrm>
            <a:off x="5728252" y="5706054"/>
            <a:ext cx="6463748" cy="830997"/>
          </a:xfrm>
          <a:prstGeom prst="rect">
            <a:avLst/>
          </a:prstGeom>
        </p:spPr>
        <p:txBody>
          <a:bodyPr wrap="square">
            <a:spAutoFit/>
          </a:bodyPr>
          <a:lstStyle/>
          <a:p>
            <a:r>
              <a:rPr lang="en-US" sz="2400" dirty="0"/>
              <a:t>[‘</a:t>
            </a:r>
            <a:r>
              <a:rPr lang="en-US" sz="2400" dirty="0" err="1"/>
              <a:t>london</a:t>
            </a:r>
            <a:r>
              <a:rPr lang="en-US" sz="2400" dirty="0"/>
              <a:t>', 'capital’, </a:t>
            </a:r>
            <a:r>
              <a:rPr lang="en-US" sz="2400" dirty="0">
                <a:latin typeface="medium-content-serif-font"/>
              </a:rPr>
              <a:t>“most”,</a:t>
            </a:r>
            <a:r>
              <a:rPr lang="en-US" sz="2400" dirty="0"/>
              <a:t> 'populous', 'city', ‘</a:t>
            </a:r>
            <a:r>
              <a:rPr lang="en-US" sz="2400" dirty="0" err="1"/>
              <a:t>england</a:t>
            </a:r>
            <a:r>
              <a:rPr lang="en-US" sz="2400" dirty="0"/>
              <a:t>’, ‘united', ‘kingdom']</a:t>
            </a:r>
          </a:p>
        </p:txBody>
      </p:sp>
      <p:sp>
        <p:nvSpPr>
          <p:cNvPr id="8" name="Rectangle 7">
            <a:extLst>
              <a:ext uri="{FF2B5EF4-FFF2-40B4-BE49-F238E27FC236}">
                <a16:creationId xmlns:a16="http://schemas.microsoft.com/office/drawing/2014/main" id="{F020DF23-BADB-C940-924D-176768B149A1}"/>
              </a:ext>
            </a:extLst>
          </p:cNvPr>
          <p:cNvSpPr/>
          <p:nvPr/>
        </p:nvSpPr>
        <p:spPr>
          <a:xfrm>
            <a:off x="683460" y="4875057"/>
            <a:ext cx="7900634" cy="830997"/>
          </a:xfrm>
          <a:prstGeom prst="rect">
            <a:avLst/>
          </a:prstGeom>
        </p:spPr>
        <p:txBody>
          <a:bodyPr wrap="square">
            <a:spAutoFit/>
          </a:bodyPr>
          <a:lstStyle/>
          <a:p>
            <a:r>
              <a:rPr lang="en-US" sz="2400" dirty="0">
                <a:latin typeface="medium-content-serif-font"/>
              </a:rPr>
              <a:t>[“London” , “capital”, “most”, “populous”, “city”, “England”, “United”, “Kingdom”, “.”]</a:t>
            </a:r>
            <a:endParaRPr lang="en-US" sz="2400" dirty="0"/>
          </a:p>
        </p:txBody>
      </p:sp>
      <p:cxnSp>
        <p:nvCxnSpPr>
          <p:cNvPr id="9" name="Straight Arrow Connector 8">
            <a:extLst>
              <a:ext uri="{FF2B5EF4-FFF2-40B4-BE49-F238E27FC236}">
                <a16:creationId xmlns:a16="http://schemas.microsoft.com/office/drawing/2014/main" id="{18C55FDF-62EA-9041-A13D-5A893A9A036C}"/>
              </a:ext>
            </a:extLst>
          </p:cNvPr>
          <p:cNvCxnSpPr>
            <a:cxnSpLocks/>
          </p:cNvCxnSpPr>
          <p:nvPr/>
        </p:nvCxnSpPr>
        <p:spPr>
          <a:xfrm>
            <a:off x="3313043" y="5759753"/>
            <a:ext cx="1948070" cy="361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5937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{746E761F-4813-304B-91E1-6C40ED384051}tf10001076</Template>
  <TotalTime>2316</TotalTime>
  <Words>2553</Words>
  <Application>Microsoft Macintosh PowerPoint</Application>
  <PresentationFormat>Widescreen</PresentationFormat>
  <Paragraphs>218</Paragraphs>
  <Slides>31</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medium-content-serif-font</vt:lpstr>
      <vt:lpstr>Arial</vt:lpstr>
      <vt:lpstr>Arial</vt:lpstr>
      <vt:lpstr>Calibri</vt:lpstr>
      <vt:lpstr>Calibri Light</vt:lpstr>
      <vt:lpstr>Cambria Math</vt:lpstr>
      <vt:lpstr>Tahoma</vt:lpstr>
      <vt:lpstr>Office Theme</vt:lpstr>
      <vt:lpstr>Natural Language Processing of Clinical Data</vt:lpstr>
      <vt:lpstr>INTRODUCTION</vt:lpstr>
      <vt:lpstr>INTRODUCTION</vt:lpstr>
      <vt:lpstr>INTRODUCTION</vt:lpstr>
      <vt:lpstr>INTRODUCTION</vt:lpstr>
      <vt:lpstr>Important Concepts</vt:lpstr>
      <vt:lpstr> Important  Concepts</vt:lpstr>
      <vt:lpstr>Important Concepts</vt:lpstr>
      <vt:lpstr>Important Concepts</vt:lpstr>
      <vt:lpstr>Important Concepts</vt:lpstr>
      <vt:lpstr>Important Concepts</vt:lpstr>
      <vt:lpstr>Important Concepts</vt:lpstr>
      <vt:lpstr>Procedure</vt:lpstr>
      <vt:lpstr>Procedure</vt:lpstr>
      <vt:lpstr>Procedures</vt:lpstr>
      <vt:lpstr>Half-way Result</vt:lpstr>
      <vt:lpstr>Procedures</vt:lpstr>
      <vt:lpstr>PowerPoint Presentation</vt:lpstr>
      <vt:lpstr>Discussion 1</vt:lpstr>
      <vt:lpstr>PowerPoint Presentation</vt:lpstr>
      <vt:lpstr>PowerPoint Presentation</vt:lpstr>
      <vt:lpstr>PowerPoint Presentation</vt:lpstr>
      <vt:lpstr>PowerPoint Presentation</vt:lpstr>
      <vt:lpstr>PowerPoint Presentation</vt:lpstr>
      <vt:lpstr>Procedures</vt:lpstr>
      <vt:lpstr>Discussion 2</vt:lpstr>
      <vt:lpstr>Final Result</vt:lpstr>
      <vt:lpstr>Challenge</vt:lpstr>
      <vt:lpstr>Conclusion</vt:lpstr>
      <vt:lpstr>Acknowledgement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of Clinical Data</dc:title>
  <dc:creator>Giheon Koh</dc:creator>
  <cp:lastModifiedBy>Giheon Koh</cp:lastModifiedBy>
  <cp:revision>80</cp:revision>
  <cp:lastPrinted>2019-07-12T15:56:25Z</cp:lastPrinted>
  <dcterms:created xsi:type="dcterms:W3CDTF">2019-06-28T19:07:47Z</dcterms:created>
  <dcterms:modified xsi:type="dcterms:W3CDTF">2019-08-26T18:51:43Z</dcterms:modified>
</cp:coreProperties>
</file>